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83" r:id="rId9"/>
    <p:sldId id="271" r:id="rId10"/>
    <p:sldId id="272" r:id="rId11"/>
    <p:sldId id="273" r:id="rId12"/>
    <p:sldId id="274" r:id="rId13"/>
    <p:sldId id="275" r:id="rId14"/>
    <p:sldId id="276" r:id="rId15"/>
    <p:sldId id="263" r:id="rId16"/>
    <p:sldId id="264" r:id="rId17"/>
    <p:sldId id="265" r:id="rId18"/>
    <p:sldId id="266" r:id="rId19"/>
    <p:sldId id="267" r:id="rId20"/>
    <p:sldId id="268" r:id="rId21"/>
    <p:sldId id="269" r:id="rId22"/>
    <p:sldId id="270" r:id="rId23"/>
    <p:sldId id="277" r:id="rId24"/>
    <p:sldId id="278" r:id="rId25"/>
    <p:sldId id="279" r:id="rId26"/>
    <p:sldId id="280" r:id="rId27"/>
    <p:sldId id="281" r:id="rId28"/>
    <p:sldId id="282" r:id="rId2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3" roundtripDataSignature="AMtx7mgnkFPc8N1FfUE2hLW4pmZNNbsXD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54C2194-8CD2-4FD9-95C6-7B2E1E2F3ABB}">
  <a:tblStyle styleId="{654C2194-8CD2-4FD9-95C6-7B2E1E2F3ABB}" styleName="Table_0">
    <a:wholeTbl>
      <a:tcTxStyle>
        <a:font>
          <a:latin typeface="Calibri"/>
          <a:ea typeface="Calibri"/>
          <a:cs typeface="Calibri"/>
        </a:font>
        <a:srgbClr val="000000"/>
      </a:tcTxStyle>
      <a:tcStyle>
        <a:tcBdr>
          <a:left>
            <a:ln w="6350" cap="flat" cmpd="sng">
              <a:solidFill>
                <a:srgbClr val="000000"/>
              </a:solidFill>
              <a:prstDash val="solid"/>
              <a:round/>
              <a:headEnd type="none" w="sm" len="sm"/>
              <a:tailEnd type="none" w="sm" len="sm"/>
            </a:ln>
          </a:left>
          <a:right>
            <a:ln w="6350" cap="flat" cmpd="sng">
              <a:solidFill>
                <a:srgbClr val="000000"/>
              </a:solidFill>
              <a:prstDash val="solid"/>
              <a:round/>
              <a:headEnd type="none" w="sm" len="sm"/>
              <a:tailEnd type="none" w="sm" len="sm"/>
            </a:ln>
          </a:right>
          <a:top>
            <a:ln w="6350" cap="flat" cmpd="sng">
              <a:solidFill>
                <a:srgbClr val="000000"/>
              </a:solidFill>
              <a:prstDash val="solid"/>
              <a:round/>
              <a:headEnd type="none" w="sm" len="sm"/>
              <a:tailEnd type="none" w="sm" len="sm"/>
            </a:ln>
          </a:top>
          <a:bottom>
            <a:ln w="6350" cap="flat" cmpd="sng">
              <a:solidFill>
                <a:srgbClr val="000000"/>
              </a:solidFill>
              <a:prstDash val="solid"/>
              <a:round/>
              <a:headEnd type="none" w="sm" len="sm"/>
              <a:tailEnd type="none" w="sm" len="sm"/>
            </a:ln>
          </a:bottom>
          <a:insideH>
            <a:ln w="6350" cap="flat" cmpd="sng">
              <a:solidFill>
                <a:srgbClr val="000000"/>
              </a:solidFill>
              <a:prstDash val="solid"/>
              <a:round/>
              <a:headEnd type="none" w="sm" len="sm"/>
              <a:tailEnd type="none" w="sm" len="sm"/>
            </a:ln>
          </a:insideH>
          <a:insideV>
            <a:ln w="635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BE"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easpd.eu/fileadmin/user_upload/2023-10-03_-_ESPD_Social_innovation_-_web.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86" name="Google Shape;8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405" name="Google Shape;40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g2c0d069789e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438" name="Google Shape;438;g2c0d069789e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SzPts val="1400"/>
              <a:buNone/>
            </a:pPr>
            <a:r>
              <a:rPr lang="en-BE" sz="1400" b="1">
                <a:solidFill>
                  <a:srgbClr val="0F0D29"/>
                </a:solidFill>
                <a:latin typeface="Calibri"/>
                <a:ea typeface="Calibri"/>
                <a:cs typeface="Calibri"/>
                <a:sym typeface="Calibri"/>
              </a:rPr>
              <a:t>As defined in Regulation (EU) 2021/1057 of the European Parliament and of the Council of 24 June 2021 establishing the European Social Fund Plus (ESF+) and repealing Regulation (EU) No 1296/2013,</a:t>
            </a:r>
            <a:r>
              <a:rPr lang="en-BE" sz="1400" b="0">
                <a:solidFill>
                  <a:srgbClr val="0F0D29"/>
                </a:solidFill>
                <a:latin typeface="Calibri"/>
                <a:ea typeface="Calibri"/>
                <a:cs typeface="Calibri"/>
                <a:sym typeface="Calibri"/>
              </a:rPr>
              <a:t> ‘Social innovation’ means an activity, that is social both as to its ends and its means and in particular an activity which relates to the development and implementation of new ideas concerning products, services, practices and models, that simultaneously meets social needs and creates new social relationships or collaborations between public, civil society or private organisations, thereby benefiting society and boosting its capacity to act. Social innovation is often driven by the social economy. </a:t>
            </a:r>
            <a:endParaRPr sz="1400" b="1">
              <a:solidFill>
                <a:srgbClr val="082A75"/>
              </a:solidFill>
              <a:latin typeface="Calibri"/>
              <a:ea typeface="Calibri"/>
              <a:cs typeface="Calibri"/>
              <a:sym typeface="Calibri"/>
            </a:endParaRPr>
          </a:p>
          <a:p>
            <a:pPr marL="0" lvl="0" indent="0" algn="just" rtl="0">
              <a:lnSpc>
                <a:spcPct val="115000"/>
              </a:lnSpc>
              <a:spcBef>
                <a:spcPts val="0"/>
              </a:spcBef>
              <a:spcAft>
                <a:spcPts val="0"/>
              </a:spcAft>
              <a:buSzPts val="1400"/>
              <a:buNone/>
            </a:pPr>
            <a:r>
              <a:rPr lang="en-BE" sz="1400" b="0">
                <a:solidFill>
                  <a:srgbClr val="0F0D29"/>
                </a:solidFill>
                <a:latin typeface="Calibri"/>
                <a:ea typeface="Calibri"/>
                <a:cs typeface="Calibri"/>
                <a:sym typeface="Calibri"/>
              </a:rPr>
              <a:t>Moreover, as defined by the EASPD Report “</a:t>
            </a:r>
            <a:r>
              <a:rPr lang="en-BE" sz="1400" b="0" u="sng">
                <a:solidFill>
                  <a:srgbClr val="082A75"/>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The Concept of Social Innovation in the Disability Field</a:t>
            </a:r>
            <a:r>
              <a:rPr lang="en-BE" sz="1400" b="0">
                <a:solidFill>
                  <a:srgbClr val="0F0D29"/>
                </a:solidFill>
                <a:latin typeface="Calibri"/>
                <a:ea typeface="Calibri"/>
                <a:cs typeface="Calibri"/>
                <a:sym typeface="Calibri"/>
              </a:rPr>
              <a:t>” Social innovation refers to the design and implementation of new solutions to pressing social demands that imply conceptual, process, product, or organisational change, which affect the process of social interactions and ultimately aim to improve the welfare and wellbeing of individuals and communities and to enhance individuals’ capacity to act.</a:t>
            </a:r>
            <a:endParaRPr sz="1400" b="1">
              <a:solidFill>
                <a:srgbClr val="082A75"/>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200"/>
              <a:buFont typeface="Calibri"/>
              <a:buNone/>
            </a:pPr>
            <a:endParaRPr/>
          </a:p>
        </p:txBody>
      </p:sp>
      <p:sp>
        <p:nvSpPr>
          <p:cNvPr id="455" name="Google Shape;455;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476" name="Google Shape;476;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497" name="Google Shape;497;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800"/>
              </a:spcAft>
              <a:buClr>
                <a:schemeClr val="dk1"/>
              </a:buClr>
              <a:buSzPts val="1100"/>
              <a:buFont typeface="Arial"/>
              <a:buNone/>
            </a:pPr>
            <a:r>
              <a:rPr lang="en-BE" sz="1100">
                <a:latin typeface="Arial"/>
                <a:ea typeface="Arial"/>
                <a:cs typeface="Arial"/>
                <a:sym typeface="Arial"/>
              </a:rPr>
              <a:t>designed to effectively respond to the pressing administrative and technical challenges encountered at every stage of the project cycle.</a:t>
            </a:r>
            <a:endParaRPr/>
          </a:p>
        </p:txBody>
      </p:sp>
      <p:sp>
        <p:nvSpPr>
          <p:cNvPr id="230" name="Google Shape;23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250" name="Google Shape;25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2c034715eee_0_1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1100"/>
              </a:spcAft>
              <a:buClr>
                <a:schemeClr val="dk1"/>
              </a:buClr>
              <a:buSzPts val="1100"/>
              <a:buFont typeface="Arial"/>
              <a:buNone/>
            </a:pPr>
            <a:r>
              <a:rPr lang="en-BE" sz="1100">
                <a:latin typeface="Arial"/>
                <a:ea typeface="Arial"/>
                <a:cs typeface="Arial"/>
                <a:sym typeface="Arial"/>
              </a:rPr>
              <a:t> in compliance with the obligations set out in the CPR (Common Provisions Regulation) and ECCP (European Code of Conduct on Partnership). This contain up to 12 tools, as guiding questions or checklists</a:t>
            </a:r>
            <a:endParaRPr/>
          </a:p>
        </p:txBody>
      </p:sp>
      <p:sp>
        <p:nvSpPr>
          <p:cNvPr id="269" name="Google Shape;269;g2c034715eee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2c034715eee_0_1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288" name="Google Shape;288;g2c034715eee_0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2c034715eee_0_17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307" name="Google Shape;307;g2c034715eee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c034715eee_0_2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r>
              <a:rPr lang="en-BE"/>
              <a:t>Next 30min to present briefly 4 outcomes of the project</a:t>
            </a:r>
            <a:endParaRPr/>
          </a:p>
        </p:txBody>
      </p:sp>
      <p:sp>
        <p:nvSpPr>
          <p:cNvPr id="98" name="Google Shape;98;g2c034715eee_0_2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2c034715eee_0_19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326" name="Google Shape;326;g2c034715eee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2c034715eee_0_2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345" name="Google Shape;345;g2c034715eee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364" name="Google Shape;36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518" name="Google Shape;51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g2c034715eee_0_1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304800" algn="l" rtl="0">
              <a:spcBef>
                <a:spcPts val="0"/>
              </a:spcBef>
              <a:spcAft>
                <a:spcPts val="0"/>
              </a:spcAft>
              <a:buClr>
                <a:srgbClr val="181818"/>
              </a:buClr>
              <a:buSzPts val="1200"/>
              <a:buAutoNum type="arabicParenR"/>
            </a:pPr>
            <a:r>
              <a:rPr lang="en-BE" sz="1600">
                <a:latin typeface="Arial"/>
                <a:ea typeface="Arial"/>
                <a:cs typeface="Arial"/>
                <a:sym typeface="Arial"/>
              </a:rPr>
              <a:t>For advocacy, using this content to defend better practices. The political outreach of this tool will really depend on how it’s spread at national level</a:t>
            </a:r>
            <a:endParaRPr sz="1600">
              <a:latin typeface="Arial"/>
              <a:ea typeface="Arial"/>
              <a:cs typeface="Arial"/>
              <a:sym typeface="Arial"/>
            </a:endParaRPr>
          </a:p>
          <a:p>
            <a:pPr marL="457200" lvl="0" indent="-304800" algn="l" rtl="0">
              <a:spcBef>
                <a:spcPts val="0"/>
              </a:spcBef>
              <a:spcAft>
                <a:spcPts val="0"/>
              </a:spcAft>
              <a:buClr>
                <a:srgbClr val="181818"/>
              </a:buClr>
              <a:buSzPts val="1200"/>
              <a:buAutoNum type="arabicParenR"/>
            </a:pPr>
            <a:r>
              <a:rPr lang="en-BE" sz="1600">
                <a:latin typeface="Arial"/>
                <a:ea typeface="Arial"/>
                <a:cs typeface="Arial"/>
                <a:sym typeface="Arial"/>
              </a:rPr>
              <a:t>For training and capacity building. This tool describes all the most common steps and barriers in EU project management. It’s totally free and available. It can be used in a very flexible way to improve project management skills</a:t>
            </a:r>
            <a:endParaRPr sz="1600">
              <a:latin typeface="Arial"/>
              <a:ea typeface="Arial"/>
              <a:cs typeface="Arial"/>
              <a:sym typeface="Arial"/>
            </a:endParaRPr>
          </a:p>
          <a:p>
            <a:pPr marL="457200" lvl="0" indent="-304800" algn="l" rtl="0">
              <a:spcBef>
                <a:spcPts val="0"/>
              </a:spcBef>
              <a:spcAft>
                <a:spcPts val="0"/>
              </a:spcAft>
              <a:buClr>
                <a:srgbClr val="181818"/>
              </a:buClr>
              <a:buSzPts val="1200"/>
              <a:buAutoNum type="arabicParenR"/>
            </a:pPr>
            <a:r>
              <a:rPr lang="en-BE" sz="1600">
                <a:latin typeface="Arial"/>
                <a:ea typeface="Arial"/>
                <a:cs typeface="Arial"/>
                <a:sym typeface="Arial"/>
              </a:rPr>
              <a:t>I would invite you to explore deeper, but there also several tools that can be replicable for Social Service providers, for example:</a:t>
            </a:r>
            <a:endParaRPr/>
          </a:p>
        </p:txBody>
      </p:sp>
      <p:sp>
        <p:nvSpPr>
          <p:cNvPr id="539" name="Google Shape;539;g2c034715eee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Google Shape;559;g2c034715eee_0_27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304800" algn="l" rtl="0">
              <a:spcBef>
                <a:spcPts val="0"/>
              </a:spcBef>
              <a:spcAft>
                <a:spcPts val="0"/>
              </a:spcAft>
              <a:buClr>
                <a:srgbClr val="181818"/>
              </a:buClr>
              <a:buSzPts val="1200"/>
              <a:buAutoNum type="arabicParenR"/>
            </a:pPr>
            <a:endParaRPr/>
          </a:p>
        </p:txBody>
      </p:sp>
      <p:sp>
        <p:nvSpPr>
          <p:cNvPr id="560" name="Google Shape;560;g2c034715eee_0_2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9"/>
        <p:cNvGrpSpPr/>
        <p:nvPr/>
      </p:nvGrpSpPr>
      <p:grpSpPr>
        <a:xfrm>
          <a:off x="0" y="0"/>
          <a:ext cx="0" cy="0"/>
          <a:chOff x="0" y="0"/>
          <a:chExt cx="0" cy="0"/>
        </a:xfrm>
      </p:grpSpPr>
      <p:sp>
        <p:nvSpPr>
          <p:cNvPr id="580" name="Google Shape;580;g2c0d069789e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304800" algn="l" rtl="0">
              <a:spcBef>
                <a:spcPts val="0"/>
              </a:spcBef>
              <a:spcAft>
                <a:spcPts val="0"/>
              </a:spcAft>
              <a:buClr>
                <a:srgbClr val="181818"/>
              </a:buClr>
              <a:buSzPts val="1200"/>
              <a:buAutoNum type="arabicParenR"/>
            </a:pPr>
            <a:r>
              <a:rPr lang="en-BE" sz="1600">
                <a:latin typeface="Arial"/>
                <a:ea typeface="Arial"/>
                <a:cs typeface="Arial"/>
                <a:sym typeface="Arial"/>
              </a:rPr>
              <a:t>For training and capacity building. This tool describes all the most common steps and barriers in EU project management. It’s totally free and available. It can be used in a very flexible way to improve project management skills</a:t>
            </a:r>
            <a:endParaRPr sz="1600">
              <a:latin typeface="Arial"/>
              <a:ea typeface="Arial"/>
              <a:cs typeface="Arial"/>
              <a:sym typeface="Arial"/>
            </a:endParaRPr>
          </a:p>
          <a:p>
            <a:pPr marL="457200" lvl="0" indent="-304800" algn="l" rtl="0">
              <a:spcBef>
                <a:spcPts val="0"/>
              </a:spcBef>
              <a:spcAft>
                <a:spcPts val="0"/>
              </a:spcAft>
              <a:buClr>
                <a:srgbClr val="181818"/>
              </a:buClr>
              <a:buSzPts val="1200"/>
              <a:buAutoNum type="arabicParenR"/>
            </a:pPr>
            <a:r>
              <a:rPr lang="en-BE" sz="1600">
                <a:latin typeface="Arial"/>
                <a:ea typeface="Arial"/>
                <a:cs typeface="Arial"/>
                <a:sym typeface="Arial"/>
              </a:rPr>
              <a:t>I would invite you to explore deeper, but there also several tools that can be replicable for Social Service providers, for example:</a:t>
            </a:r>
            <a:endParaRPr/>
          </a:p>
        </p:txBody>
      </p:sp>
      <p:sp>
        <p:nvSpPr>
          <p:cNvPr id="581" name="Google Shape;581;g2c0d069789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1"/>
        <p:cNvGrpSpPr/>
        <p:nvPr/>
      </p:nvGrpSpPr>
      <p:grpSpPr>
        <a:xfrm>
          <a:off x="0" y="0"/>
          <a:ext cx="0" cy="0"/>
          <a:chOff x="0" y="0"/>
          <a:chExt cx="0" cy="0"/>
        </a:xfrm>
      </p:grpSpPr>
      <p:sp>
        <p:nvSpPr>
          <p:cNvPr id="602" name="Google Shape;602;g2c034715eee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03" name="Google Shape;603;g2c034715eee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0"/>
        <p:cNvGrpSpPr/>
        <p:nvPr/>
      </p:nvGrpSpPr>
      <p:grpSpPr>
        <a:xfrm>
          <a:off x="0" y="0"/>
          <a:ext cx="0" cy="0"/>
          <a:chOff x="0" y="0"/>
          <a:chExt cx="0" cy="0"/>
        </a:xfrm>
      </p:grpSpPr>
      <p:sp>
        <p:nvSpPr>
          <p:cNvPr id="621" name="Google Shape;621;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622" name="Google Shape;622;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c034715eee_0_2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g2c034715eee_0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c18ed96584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35" name="Google Shape;135;g2c18ed9658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54" name="Google Shape;15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73" name="Google Shape;1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201" name="Google Shape;2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c18ed96584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35" name="Google Shape;135;g2c18ed9658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14071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r>
              <a:rPr lang="en-BE"/>
              <a:t>87p</a:t>
            </a:r>
            <a:endParaRPr/>
          </a:p>
        </p:txBody>
      </p:sp>
      <p:sp>
        <p:nvSpPr>
          <p:cNvPr id="385" name="Google Shape;38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6"/>
          <p:cNvSpPr>
            <a:spLocks noGrp="1"/>
          </p:cNvSpPr>
          <p:nvPr>
            <p:ph type="pic" idx="2"/>
          </p:nvPr>
        </p:nvSpPr>
        <p:spPr>
          <a:xfrm>
            <a:off x="5183188" y="987425"/>
            <a:ext cx="6172200" cy="4873625"/>
          </a:xfrm>
          <a:prstGeom prst="rect">
            <a:avLst/>
          </a:prstGeom>
          <a:noFill/>
          <a:ln>
            <a:noFill/>
          </a:ln>
        </p:spPr>
      </p:sp>
      <p:sp>
        <p:nvSpPr>
          <p:cNvPr id="68" name="Google Shape;68;p2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B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eufunds4social.eu/e-training/facilitation-toolkit/"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www.canva.com/design/DAFj6jDYnDg/FYhDo1LsP4kMuuU_v-e8XQ/view" TargetMode="Externa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www.linkedin.com/groups/12994164/" TargetMode="External"/><Relationship Id="rId5" Type="http://schemas.openxmlformats.org/officeDocument/2006/relationships/hyperlink" Target="https://op.europa.eu/en/publication-detail/-/publication/c6e97287-cee3-11ee-b9d9-01aa75ed71a1/language-en" TargetMode="Externa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8" Type="http://schemas.openxmlformats.org/officeDocument/2006/relationships/hyperlink" Target="https://eufunds4social.eu/" TargetMode="External"/><Relationship Id="rId3" Type="http://schemas.openxmlformats.org/officeDocument/2006/relationships/image" Target="../media/image1.png"/><Relationship Id="rId7" Type="http://schemas.openxmlformats.org/officeDocument/2006/relationships/hyperlink" Target="https://commission.europa.eu/law/law-making-process/evaluating-and-improving-existing-laws/refit-making-eu-law-simpler-less-costly-and-future-proof/fit-future-platform-f4f_en"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ec.europa.eu/regional_policy/policy/communication/structured-dialogue-with-partners_en" TargetMode="External"/><Relationship Id="rId5" Type="http://schemas.openxmlformats.org/officeDocument/2006/relationships/hyperlink" Target="https://ec.europa.eu/regional_policy/policy/communities-and-networks/ecopp_en" TargetMode="Externa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subTitle" idx="1"/>
          </p:nvPr>
        </p:nvSpPr>
        <p:spPr>
          <a:xfrm>
            <a:off x="7018178" y="5845543"/>
            <a:ext cx="4942135" cy="838831"/>
          </a:xfrm>
          <a:prstGeom prst="rect">
            <a:avLst/>
          </a:prstGeom>
          <a:noFill/>
          <a:ln>
            <a:noFill/>
          </a:ln>
        </p:spPr>
        <p:txBody>
          <a:bodyPr spcFirstLastPara="1" wrap="square" lIns="91425" tIns="45700" rIns="91425" bIns="45700" anchor="b" anchorCtr="0">
            <a:noAutofit/>
          </a:bodyPr>
          <a:lstStyle/>
          <a:p>
            <a:pPr marL="0" lvl="0" indent="0" algn="r" rtl="0">
              <a:lnSpc>
                <a:spcPct val="90000"/>
              </a:lnSpc>
              <a:spcBef>
                <a:spcPts val="1000"/>
              </a:spcBef>
              <a:spcAft>
                <a:spcPts val="0"/>
              </a:spcAft>
              <a:buClr>
                <a:schemeClr val="dk2"/>
              </a:buClr>
              <a:buSzPts val="1600"/>
              <a:buNone/>
            </a:pPr>
            <a:r>
              <a:rPr lang="en-BE" sz="1600">
                <a:solidFill>
                  <a:srgbClr val="0E4194"/>
                </a:solidFill>
                <a:latin typeface="Arial"/>
                <a:ea typeface="Arial"/>
                <a:cs typeface="Arial"/>
                <a:sym typeface="Arial"/>
              </a:rPr>
              <a:t>Project number: 101052902</a:t>
            </a:r>
            <a:endParaRPr>
              <a:solidFill>
                <a:srgbClr val="0E4194"/>
              </a:solidFill>
              <a:latin typeface="Arial"/>
              <a:ea typeface="Arial"/>
              <a:cs typeface="Arial"/>
              <a:sym typeface="Arial"/>
            </a:endParaRPr>
          </a:p>
        </p:txBody>
      </p:sp>
      <p:grpSp>
        <p:nvGrpSpPr>
          <p:cNvPr id="89" name="Google Shape;89;p1"/>
          <p:cNvGrpSpPr/>
          <p:nvPr/>
        </p:nvGrpSpPr>
        <p:grpSpPr>
          <a:xfrm>
            <a:off x="-4253" y="1"/>
            <a:ext cx="6165116" cy="6858001"/>
            <a:chOff x="305" y="1"/>
            <a:chExt cx="6165116" cy="6858001"/>
          </a:xfrm>
        </p:grpSpPr>
        <p:sp>
          <p:nvSpPr>
            <p:cNvPr id="90" name="Google Shape;90;p1"/>
            <p:cNvSpPr/>
            <p:nvPr/>
          </p:nvSpPr>
          <p:spPr>
            <a:xfrm flipH="1">
              <a:off x="305" y="34854"/>
              <a:ext cx="6028697" cy="6817170"/>
            </a:xfrm>
            <a:custGeom>
              <a:avLst/>
              <a:gdLst/>
              <a:ahLst/>
              <a:cxnLst/>
              <a:rect l="l" t="t" r="r" b="b"/>
              <a:pathLst>
                <a:path w="6028697" h="6817170" extrusionOk="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0">
                  <a:srgbClr val="FFFFFF">
                    <a:alpha val="9019"/>
                  </a:srgbClr>
                </a:gs>
                <a:gs pos="44000">
                  <a:srgbClr val="FFED00"/>
                </a:gs>
                <a:gs pos="62000">
                  <a:srgbClr val="FFFFFF">
                    <a:alpha val="9019"/>
                  </a:srgbClr>
                </a:gs>
                <a:gs pos="93000">
                  <a:srgbClr val="0E4194"/>
                </a:gs>
                <a:gs pos="100000">
                  <a:srgbClr val="0E4194"/>
                </a:gs>
              </a:gsLst>
              <a:lin ang="12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1" name="Google Shape;91;p1"/>
            <p:cNvSpPr/>
            <p:nvPr/>
          </p:nvSpPr>
          <p:spPr>
            <a:xfrm flipH="1">
              <a:off x="305" y="1"/>
              <a:ext cx="6165116" cy="6858001"/>
            </a:xfrm>
            <a:custGeom>
              <a:avLst/>
              <a:gdLst/>
              <a:ahLst/>
              <a:cxnLst/>
              <a:rect l="l" t="t" r="r" b="b"/>
              <a:pathLst>
                <a:path w="6264586" h="6858001" extrusionOk="0">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0">
                  <a:srgbClr val="FFFFFF">
                    <a:alpha val="9019"/>
                  </a:srgbClr>
                </a:gs>
                <a:gs pos="16000">
                  <a:srgbClr val="FFED00"/>
                </a:gs>
                <a:gs pos="61000">
                  <a:srgbClr val="FFFFFF">
                    <a:alpha val="9019"/>
                  </a:srgbClr>
                </a:gs>
                <a:gs pos="85000">
                  <a:srgbClr val="0E4194"/>
                </a:gs>
                <a:gs pos="100000">
                  <a:srgbClr val="FFFFFF">
                    <a:alpha val="9019"/>
                  </a:srgbClr>
                </a:gs>
              </a:gsLst>
              <a:lin ang="12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92" name="Google Shape;92;p1" descr="HELPDESK logo."/>
          <p:cNvPicPr preferRelativeResize="0"/>
          <p:nvPr/>
        </p:nvPicPr>
        <p:blipFill rotWithShape="1">
          <a:blip>
            <a:alphaModFix/>
          </a:blip>
          <a:srcRect/>
          <a:stretch/>
        </p:blipFill>
        <p:spPr>
          <a:xfrm>
            <a:off x="423763" y="2371163"/>
            <a:ext cx="4578005" cy="1798557"/>
          </a:xfrm>
          <a:prstGeom prst="rect">
            <a:avLst/>
          </a:prstGeom>
          <a:noFill/>
          <a:ln>
            <a:noFill/>
          </a:ln>
        </p:spPr>
      </p:pic>
      <p:pic>
        <p:nvPicPr>
          <p:cNvPr id="93" name="Google Shape;93;p1"/>
          <p:cNvPicPr preferRelativeResize="0"/>
          <p:nvPr/>
        </p:nvPicPr>
        <p:blipFill rotWithShape="1">
          <a:blip>
            <a:alphaModFix/>
          </a:blip>
          <a:srcRect/>
          <a:stretch/>
        </p:blipFill>
        <p:spPr>
          <a:xfrm>
            <a:off x="10822811" y="173626"/>
            <a:ext cx="1137502" cy="1152442"/>
          </a:xfrm>
          <a:prstGeom prst="rect">
            <a:avLst/>
          </a:prstGeom>
          <a:noFill/>
          <a:ln>
            <a:noFill/>
          </a:ln>
        </p:spPr>
      </p:pic>
      <p:sp>
        <p:nvSpPr>
          <p:cNvPr id="94" name="Google Shape;94;p1"/>
          <p:cNvSpPr txBox="1"/>
          <p:nvPr/>
        </p:nvSpPr>
        <p:spPr>
          <a:xfrm>
            <a:off x="6278140" y="3861455"/>
            <a:ext cx="5913860" cy="97448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BE" sz="2400" b="1" i="0" u="none" strike="noStrike" cap="none">
                <a:solidFill>
                  <a:schemeClr val="dk1"/>
                </a:solidFill>
                <a:latin typeface="Arial"/>
                <a:ea typeface="Arial"/>
                <a:cs typeface="Arial"/>
                <a:sym typeface="Arial"/>
              </a:rPr>
              <a:t>Social services Helpdesk on EU Funds</a:t>
            </a:r>
            <a:endParaRPr sz="2400" b="1" i="0" u="none" strike="noStrike" cap="none">
              <a:solidFill>
                <a:schemeClr val="dk1"/>
              </a:solidFill>
              <a:latin typeface="Arial"/>
              <a:ea typeface="Arial"/>
              <a:cs typeface="Arial"/>
              <a:sym typeface="Arial"/>
            </a:endParaRPr>
          </a:p>
        </p:txBody>
      </p:sp>
      <p:sp>
        <p:nvSpPr>
          <p:cNvPr id="95" name="Google Shape;95;p1"/>
          <p:cNvSpPr txBox="1"/>
          <p:nvPr/>
        </p:nvSpPr>
        <p:spPr>
          <a:xfrm>
            <a:off x="6278140" y="2675803"/>
            <a:ext cx="5796275" cy="107721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BE" sz="3200" b="1" i="0" u="none" strike="noStrike" cap="none">
                <a:solidFill>
                  <a:srgbClr val="203585"/>
                </a:solidFill>
                <a:latin typeface="Arial"/>
                <a:ea typeface="Arial"/>
                <a:cs typeface="Arial"/>
                <a:sym typeface="Arial"/>
              </a:rPr>
              <a:t>“</a:t>
            </a:r>
            <a:r>
              <a:rPr lang="en-BE" sz="3200" b="1" i="1" u="none" strike="noStrike" cap="none">
                <a:solidFill>
                  <a:srgbClr val="203585"/>
                </a:solidFill>
                <a:latin typeface="Arial"/>
                <a:ea typeface="Arial"/>
                <a:cs typeface="Arial"/>
                <a:sym typeface="Arial"/>
              </a:rPr>
              <a:t>Supporting Social Services Access EU Funds”</a:t>
            </a:r>
            <a:endParaRPr sz="3200" b="1" i="1" u="none" strike="noStrike" cap="none">
              <a:solidFill>
                <a:srgbClr val="203585"/>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pic>
        <p:nvPicPr>
          <p:cNvPr id="407" name="Google Shape;407;p11" descr="A black and yellow text on a black background&#10;&#10;Description automatically generated"/>
          <p:cNvPicPr preferRelativeResize="0"/>
          <p:nvPr/>
        </p:nvPicPr>
        <p:blipFill rotWithShape="1">
          <a:blip>
            <a:alphaModFix/>
          </a:blip>
          <a:srcRect b="72042"/>
          <a:stretch/>
        </p:blipFill>
        <p:spPr>
          <a:xfrm>
            <a:off x="9720864" y="2804406"/>
            <a:ext cx="2180866" cy="915323"/>
          </a:xfrm>
          <a:prstGeom prst="rect">
            <a:avLst/>
          </a:prstGeom>
          <a:noFill/>
          <a:ln>
            <a:noFill/>
          </a:ln>
        </p:spPr>
      </p:pic>
      <p:pic>
        <p:nvPicPr>
          <p:cNvPr id="408" name="Google Shape;408;p11"/>
          <p:cNvPicPr preferRelativeResize="0"/>
          <p:nvPr/>
        </p:nvPicPr>
        <p:blipFill rotWithShape="1">
          <a:blip>
            <a:alphaModFix/>
          </a:blip>
          <a:srcRect b="71645"/>
          <a:stretch/>
        </p:blipFill>
        <p:spPr>
          <a:xfrm>
            <a:off x="6100471" y="2807665"/>
            <a:ext cx="3924507" cy="915323"/>
          </a:xfrm>
          <a:prstGeom prst="rect">
            <a:avLst/>
          </a:prstGeom>
          <a:noFill/>
          <a:ln>
            <a:noFill/>
          </a:ln>
        </p:spPr>
      </p:pic>
      <p:grpSp>
        <p:nvGrpSpPr>
          <p:cNvPr id="409" name="Google Shape;409;p11"/>
          <p:cNvGrpSpPr/>
          <p:nvPr/>
        </p:nvGrpSpPr>
        <p:grpSpPr>
          <a:xfrm>
            <a:off x="7867135" y="0"/>
            <a:ext cx="4324865" cy="2641149"/>
            <a:chOff x="6867015" y="-1"/>
            <a:chExt cx="5324985" cy="3251912"/>
          </a:xfrm>
        </p:grpSpPr>
        <p:sp>
          <p:nvSpPr>
            <p:cNvPr id="410" name="Google Shape;410;p11"/>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11" name="Google Shape;411;p11"/>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12" name="Google Shape;412;p11"/>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13" name="Google Shape;413;p11"/>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414" name="Google Shape;414;p11"/>
          <p:cNvGrpSpPr/>
          <p:nvPr/>
        </p:nvGrpSpPr>
        <p:grpSpPr>
          <a:xfrm rot="-5400000">
            <a:off x="-456262" y="3657954"/>
            <a:ext cx="3655725" cy="2743201"/>
            <a:chOff x="-305" y="-1"/>
            <a:chExt cx="3832880" cy="2876136"/>
          </a:xfrm>
        </p:grpSpPr>
        <p:sp>
          <p:nvSpPr>
            <p:cNvPr id="415" name="Google Shape;415;p11"/>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16" name="Google Shape;416;p11"/>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17" name="Google Shape;417;p11"/>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18" name="Google Shape;418;p11"/>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419" name="Google Shape;419;p11" descr="HELPDESK logo."/>
          <p:cNvPicPr preferRelativeResize="0"/>
          <p:nvPr/>
        </p:nvPicPr>
        <p:blipFill rotWithShape="1">
          <a:blip r:embed="rId3">
            <a:alphaModFix/>
          </a:blip>
          <a:srcRect/>
          <a:stretch/>
        </p:blipFill>
        <p:spPr>
          <a:xfrm>
            <a:off x="9312137" y="109579"/>
            <a:ext cx="2341490" cy="966858"/>
          </a:xfrm>
          <a:prstGeom prst="rect">
            <a:avLst/>
          </a:prstGeom>
          <a:noFill/>
          <a:ln>
            <a:noFill/>
          </a:ln>
        </p:spPr>
      </p:pic>
      <p:pic>
        <p:nvPicPr>
          <p:cNvPr id="420" name="Google Shape;420;p11"/>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421" name="Google Shape;421;p11"/>
          <p:cNvSpPr txBox="1"/>
          <p:nvPr/>
        </p:nvSpPr>
        <p:spPr>
          <a:xfrm>
            <a:off x="2026751" y="1367535"/>
            <a:ext cx="6096000" cy="12003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BE" sz="1800" b="0" i="0" u="none" strike="noStrike" cap="none">
                <a:solidFill>
                  <a:srgbClr val="0F0D29"/>
                </a:solidFill>
                <a:latin typeface="Arial"/>
                <a:ea typeface="Arial"/>
                <a:cs typeface="Arial"/>
                <a:sym typeface="Arial"/>
              </a:rPr>
              <a:t>Practical roadmap for MAs to ensure ESF+ and ERDF maximum effectiveness and sustainability, in line with the principles of the European Pillar of Social Rights and other relevant social policies.</a:t>
            </a:r>
            <a:endParaRPr sz="1800" b="0" i="0" u="none" strike="noStrike" cap="none">
              <a:solidFill>
                <a:schemeClr val="dk1"/>
              </a:solidFill>
              <a:latin typeface="Arial"/>
              <a:ea typeface="Arial"/>
              <a:cs typeface="Arial"/>
              <a:sym typeface="Arial"/>
            </a:endParaRPr>
          </a:p>
        </p:txBody>
      </p:sp>
      <p:sp>
        <p:nvSpPr>
          <p:cNvPr id="422" name="Google Shape;422;p11"/>
          <p:cNvSpPr/>
          <p:nvPr/>
        </p:nvSpPr>
        <p:spPr>
          <a:xfrm>
            <a:off x="1756640" y="1478954"/>
            <a:ext cx="270111" cy="201029"/>
          </a:xfrm>
          <a:prstGeom prst="rightArrow">
            <a:avLst>
              <a:gd name="adj1" fmla="val 50000"/>
              <a:gd name="adj2" fmla="val 50000"/>
            </a:avLst>
          </a:prstGeom>
          <a:solidFill>
            <a:srgbClr val="203585"/>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423" name="Google Shape;423;p11"/>
          <p:cNvPicPr preferRelativeResize="0"/>
          <p:nvPr/>
        </p:nvPicPr>
        <p:blipFill rotWithShape="1">
          <a:blip>
            <a:alphaModFix/>
          </a:blip>
          <a:srcRect b="73442"/>
          <a:stretch/>
        </p:blipFill>
        <p:spPr>
          <a:xfrm>
            <a:off x="1945005" y="2744936"/>
            <a:ext cx="4710826" cy="978052"/>
          </a:xfrm>
          <a:prstGeom prst="rect">
            <a:avLst/>
          </a:prstGeom>
          <a:noFill/>
          <a:ln>
            <a:noFill/>
          </a:ln>
        </p:spPr>
      </p:pic>
      <p:sp>
        <p:nvSpPr>
          <p:cNvPr id="424" name="Google Shape;424;p11"/>
          <p:cNvSpPr txBox="1"/>
          <p:nvPr/>
        </p:nvSpPr>
        <p:spPr>
          <a:xfrm>
            <a:off x="3048977" y="3973081"/>
            <a:ext cx="7083314" cy="12003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BE" sz="1800" b="0" i="0" u="none" strike="noStrike" cap="none">
                <a:solidFill>
                  <a:srgbClr val="0F0D29"/>
                </a:solidFill>
                <a:latin typeface="Arial"/>
                <a:ea typeface="Arial"/>
                <a:cs typeface="Arial"/>
                <a:sym typeface="Arial"/>
              </a:rPr>
              <a:t>List of measures social service providers can take to ensure ESF+ and ERDF contribute to ensuring access to social services in line with the principles of the European Pillar of Social Rights and other relevant local, regional, national, and European policy frameworks. </a:t>
            </a:r>
            <a:endParaRPr sz="1800" b="0" i="0" u="none" strike="noStrike" cap="none">
              <a:solidFill>
                <a:schemeClr val="dk1"/>
              </a:solidFill>
              <a:latin typeface="Arial"/>
              <a:ea typeface="Arial"/>
              <a:cs typeface="Arial"/>
              <a:sym typeface="Arial"/>
            </a:endParaRPr>
          </a:p>
        </p:txBody>
      </p:sp>
      <p:sp>
        <p:nvSpPr>
          <p:cNvPr id="425" name="Google Shape;425;p11"/>
          <p:cNvSpPr/>
          <p:nvPr/>
        </p:nvSpPr>
        <p:spPr>
          <a:xfrm>
            <a:off x="2778866" y="4075791"/>
            <a:ext cx="270111" cy="201029"/>
          </a:xfrm>
          <a:prstGeom prst="rightArrow">
            <a:avLst>
              <a:gd name="adj1" fmla="val 50000"/>
              <a:gd name="adj2" fmla="val 50000"/>
            </a:avLst>
          </a:prstGeom>
          <a:solidFill>
            <a:srgbClr val="203585"/>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426" name="Google Shape;426;p11"/>
          <p:cNvPicPr preferRelativeResize="0"/>
          <p:nvPr/>
        </p:nvPicPr>
        <p:blipFill rotWithShape="1">
          <a:blip>
            <a:alphaModFix/>
          </a:blip>
          <a:srcRect b="50710"/>
          <a:stretch/>
        </p:blipFill>
        <p:spPr>
          <a:xfrm>
            <a:off x="3791085" y="5105065"/>
            <a:ext cx="3609802" cy="1521083"/>
          </a:xfrm>
          <a:prstGeom prst="rect">
            <a:avLst/>
          </a:prstGeom>
          <a:noFill/>
          <a:ln>
            <a:noFill/>
          </a:ln>
        </p:spPr>
      </p:pic>
      <p:sp>
        <p:nvSpPr>
          <p:cNvPr id="427" name="Google Shape;427;p11"/>
          <p:cNvSpPr/>
          <p:nvPr/>
        </p:nvSpPr>
        <p:spPr>
          <a:xfrm>
            <a:off x="3863596" y="6387870"/>
            <a:ext cx="595010" cy="229610"/>
          </a:xfrm>
          <a:prstGeom prst="rect">
            <a:avLst/>
          </a:prstGeom>
          <a:solidFill>
            <a:srgbClr val="384B42"/>
          </a:solidFill>
          <a:ln w="12700" cap="flat" cmpd="sng">
            <a:solidFill>
              <a:srgbClr val="384B4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28" name="Google Shape;428;p11"/>
          <p:cNvSpPr/>
          <p:nvPr/>
        </p:nvSpPr>
        <p:spPr>
          <a:xfrm>
            <a:off x="4605704" y="6424836"/>
            <a:ext cx="595010" cy="192643"/>
          </a:xfrm>
          <a:prstGeom prst="rect">
            <a:avLst/>
          </a:prstGeom>
          <a:solidFill>
            <a:srgbClr val="327461"/>
          </a:solidFill>
          <a:ln w="12700" cap="flat" cmpd="sng">
            <a:solidFill>
              <a:srgbClr val="32746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29" name="Google Shape;429;p11"/>
          <p:cNvSpPr/>
          <p:nvPr/>
        </p:nvSpPr>
        <p:spPr>
          <a:xfrm>
            <a:off x="6062630" y="6277934"/>
            <a:ext cx="523298" cy="339545"/>
          </a:xfrm>
          <a:prstGeom prst="rect">
            <a:avLst/>
          </a:prstGeom>
          <a:solidFill>
            <a:srgbClr val="96B66A"/>
          </a:solidFill>
          <a:ln w="12700" cap="flat" cmpd="sng">
            <a:solidFill>
              <a:srgbClr val="96B66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30" name="Google Shape;430;p11"/>
          <p:cNvSpPr/>
          <p:nvPr/>
        </p:nvSpPr>
        <p:spPr>
          <a:xfrm>
            <a:off x="6733026" y="6496139"/>
            <a:ext cx="595010" cy="121340"/>
          </a:xfrm>
          <a:prstGeom prst="rect">
            <a:avLst/>
          </a:prstGeom>
          <a:solidFill>
            <a:srgbClr val="90B28C"/>
          </a:solidFill>
          <a:ln w="12700" cap="flat" cmpd="sng">
            <a:solidFill>
              <a:srgbClr val="90B28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431" name="Google Shape;431;p11"/>
          <p:cNvPicPr preferRelativeResize="0"/>
          <p:nvPr/>
        </p:nvPicPr>
        <p:blipFill rotWithShape="1">
          <a:blip>
            <a:alphaModFix/>
          </a:blip>
          <a:srcRect b="50603"/>
          <a:stretch/>
        </p:blipFill>
        <p:spPr>
          <a:xfrm>
            <a:off x="7400887" y="5105064"/>
            <a:ext cx="3609802" cy="1521085"/>
          </a:xfrm>
          <a:prstGeom prst="rect">
            <a:avLst/>
          </a:prstGeom>
          <a:noFill/>
          <a:ln>
            <a:noFill/>
          </a:ln>
        </p:spPr>
      </p:pic>
      <p:sp>
        <p:nvSpPr>
          <p:cNvPr id="432" name="Google Shape;432;p11"/>
          <p:cNvSpPr/>
          <p:nvPr/>
        </p:nvSpPr>
        <p:spPr>
          <a:xfrm>
            <a:off x="8202504" y="6377097"/>
            <a:ext cx="595010" cy="240383"/>
          </a:xfrm>
          <a:prstGeom prst="rect">
            <a:avLst/>
          </a:prstGeom>
          <a:solidFill>
            <a:srgbClr val="E4CA7D"/>
          </a:solidFill>
          <a:ln w="12700" cap="flat" cmpd="sng">
            <a:solidFill>
              <a:srgbClr val="E4CA7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33" name="Google Shape;433;p11"/>
          <p:cNvSpPr/>
          <p:nvPr/>
        </p:nvSpPr>
        <p:spPr>
          <a:xfrm>
            <a:off x="8933199" y="6377071"/>
            <a:ext cx="595010" cy="240410"/>
          </a:xfrm>
          <a:prstGeom prst="rect">
            <a:avLst/>
          </a:prstGeom>
          <a:solidFill>
            <a:srgbClr val="E1B441"/>
          </a:solidFill>
          <a:ln w="12700" cap="flat" cmpd="sng">
            <a:solidFill>
              <a:srgbClr val="E1B4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34" name="Google Shape;434;p11"/>
          <p:cNvSpPr/>
          <p:nvPr/>
        </p:nvSpPr>
        <p:spPr>
          <a:xfrm>
            <a:off x="5298311" y="6557892"/>
            <a:ext cx="595010" cy="60309"/>
          </a:xfrm>
          <a:prstGeom prst="rect">
            <a:avLst/>
          </a:prstGeom>
          <a:solidFill>
            <a:srgbClr val="779C77"/>
          </a:solidFill>
          <a:ln w="12700" cap="flat" cmpd="sng">
            <a:solidFill>
              <a:srgbClr val="779C7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35" name="Google Shape;435;p11"/>
          <p:cNvSpPr txBox="1"/>
          <p:nvPr/>
        </p:nvSpPr>
        <p:spPr>
          <a:xfrm>
            <a:off x="208120" y="150638"/>
            <a:ext cx="7914631" cy="867511"/>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Technical Guidance</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pic>
        <p:nvPicPr>
          <p:cNvPr id="440" name="Google Shape;440;g2c0d069789e_0_24" descr="HELPDESK logo."/>
          <p:cNvPicPr preferRelativeResize="0"/>
          <p:nvPr/>
        </p:nvPicPr>
        <p:blipFill rotWithShape="1">
          <a:blip r:embed="rId3">
            <a:alphaModFix/>
          </a:blip>
          <a:srcRect/>
          <a:stretch/>
        </p:blipFill>
        <p:spPr>
          <a:xfrm>
            <a:off x="9312137" y="109579"/>
            <a:ext cx="2341489" cy="966859"/>
          </a:xfrm>
          <a:prstGeom prst="rect">
            <a:avLst/>
          </a:prstGeom>
          <a:noFill/>
          <a:ln>
            <a:noFill/>
          </a:ln>
        </p:spPr>
      </p:pic>
      <p:pic>
        <p:nvPicPr>
          <p:cNvPr id="441" name="Google Shape;441;g2c0d069789e_0_24"/>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442" name="Google Shape;442;g2c0d069789e_0_24"/>
          <p:cNvSpPr txBox="1"/>
          <p:nvPr/>
        </p:nvSpPr>
        <p:spPr>
          <a:xfrm>
            <a:off x="208120" y="150638"/>
            <a:ext cx="7914600" cy="8676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Technical Guidance</a:t>
            </a:r>
            <a:endParaRPr sz="3200" b="1" i="0" u="none" strike="noStrike" cap="none">
              <a:solidFill>
                <a:srgbClr val="203585"/>
              </a:solidFill>
              <a:latin typeface="Arial"/>
              <a:ea typeface="Arial"/>
              <a:cs typeface="Arial"/>
              <a:sym typeface="Arial"/>
            </a:endParaRPr>
          </a:p>
        </p:txBody>
      </p:sp>
      <p:grpSp>
        <p:nvGrpSpPr>
          <p:cNvPr id="443" name="Google Shape;443;g2c0d069789e_0_24"/>
          <p:cNvGrpSpPr/>
          <p:nvPr/>
        </p:nvGrpSpPr>
        <p:grpSpPr>
          <a:xfrm rot="-5400000">
            <a:off x="-456271" y="3657887"/>
            <a:ext cx="3655801" cy="2743259"/>
            <a:chOff x="-305" y="-1"/>
            <a:chExt cx="3832880" cy="2876136"/>
          </a:xfrm>
        </p:grpSpPr>
        <p:sp>
          <p:nvSpPr>
            <p:cNvPr id="444" name="Google Shape;444;g2c0d069789e_0_24"/>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45" name="Google Shape;445;g2c0d069789e_0_24"/>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46" name="Google Shape;446;g2c0d069789e_0_24"/>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47" name="Google Shape;447;g2c0d069789e_0_24"/>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448" name="Google Shape;448;g2c0d069789e_0_24"/>
          <p:cNvPicPr preferRelativeResize="0"/>
          <p:nvPr/>
        </p:nvPicPr>
        <p:blipFill>
          <a:blip>
            <a:alphaModFix/>
          </a:blip>
          <a:stretch>
            <a:fillRect/>
          </a:stretch>
        </p:blipFill>
        <p:spPr>
          <a:xfrm>
            <a:off x="2680238" y="1695412"/>
            <a:ext cx="8751014" cy="1204700"/>
          </a:xfrm>
          <a:prstGeom prst="rect">
            <a:avLst/>
          </a:prstGeom>
          <a:noFill/>
          <a:ln>
            <a:noFill/>
          </a:ln>
        </p:spPr>
      </p:pic>
      <p:pic>
        <p:nvPicPr>
          <p:cNvPr id="449" name="Google Shape;449;g2c0d069789e_0_24"/>
          <p:cNvPicPr preferRelativeResize="0"/>
          <p:nvPr/>
        </p:nvPicPr>
        <p:blipFill>
          <a:blip>
            <a:alphaModFix/>
          </a:blip>
          <a:stretch>
            <a:fillRect/>
          </a:stretch>
        </p:blipFill>
        <p:spPr>
          <a:xfrm>
            <a:off x="2680250" y="3060750"/>
            <a:ext cx="8750999" cy="1376600"/>
          </a:xfrm>
          <a:prstGeom prst="rect">
            <a:avLst/>
          </a:prstGeom>
          <a:noFill/>
          <a:ln>
            <a:noFill/>
          </a:ln>
        </p:spPr>
      </p:pic>
      <p:pic>
        <p:nvPicPr>
          <p:cNvPr id="450" name="Google Shape;450;g2c0d069789e_0_24"/>
          <p:cNvPicPr preferRelativeResize="0"/>
          <p:nvPr/>
        </p:nvPicPr>
        <p:blipFill>
          <a:blip>
            <a:alphaModFix/>
          </a:blip>
          <a:stretch>
            <a:fillRect/>
          </a:stretch>
        </p:blipFill>
        <p:spPr>
          <a:xfrm>
            <a:off x="2680250" y="4598000"/>
            <a:ext cx="8750999" cy="1376600"/>
          </a:xfrm>
          <a:prstGeom prst="rect">
            <a:avLst/>
          </a:prstGeom>
          <a:noFill/>
          <a:ln>
            <a:noFill/>
          </a:ln>
        </p:spPr>
      </p:pic>
      <p:sp>
        <p:nvSpPr>
          <p:cNvPr id="451" name="Google Shape;451;g2c0d069789e_0_24"/>
          <p:cNvSpPr txBox="1"/>
          <p:nvPr/>
        </p:nvSpPr>
        <p:spPr>
          <a:xfrm>
            <a:off x="3216126" y="1249610"/>
            <a:ext cx="60960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BE" sz="1800">
                <a:solidFill>
                  <a:srgbClr val="0F0D29"/>
                </a:solidFill>
              </a:rPr>
              <a:t>Specific section for the work integration sector</a:t>
            </a:r>
            <a:endParaRPr sz="1800" b="0" i="0" u="none" strike="noStrike" cap="none">
              <a:solidFill>
                <a:schemeClr val="dk1"/>
              </a:solidFill>
              <a:latin typeface="Arial"/>
              <a:ea typeface="Arial"/>
              <a:cs typeface="Arial"/>
              <a:sym typeface="Arial"/>
            </a:endParaRPr>
          </a:p>
        </p:txBody>
      </p:sp>
      <p:sp>
        <p:nvSpPr>
          <p:cNvPr id="452" name="Google Shape;452;g2c0d069789e_0_24"/>
          <p:cNvSpPr/>
          <p:nvPr/>
        </p:nvSpPr>
        <p:spPr>
          <a:xfrm>
            <a:off x="2680240" y="1333754"/>
            <a:ext cx="270000" cy="201000"/>
          </a:xfrm>
          <a:prstGeom prst="rightArrow">
            <a:avLst>
              <a:gd name="adj1" fmla="val 50000"/>
              <a:gd name="adj2" fmla="val 50000"/>
            </a:avLst>
          </a:prstGeom>
          <a:solidFill>
            <a:srgbClr val="203585"/>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pic>
        <p:nvPicPr>
          <p:cNvPr id="457" name="Google Shape;457;p12"/>
          <p:cNvPicPr preferRelativeResize="0"/>
          <p:nvPr/>
        </p:nvPicPr>
        <p:blipFill rotWithShape="1">
          <a:blip>
            <a:alphaModFix/>
          </a:blip>
          <a:srcRect l="51308" t="23523" r="3197" b="6028"/>
          <a:stretch/>
        </p:blipFill>
        <p:spPr>
          <a:xfrm>
            <a:off x="6448355" y="2530580"/>
            <a:ext cx="3505270" cy="4068949"/>
          </a:xfrm>
          <a:prstGeom prst="rect">
            <a:avLst/>
          </a:prstGeom>
          <a:noFill/>
          <a:ln>
            <a:noFill/>
          </a:ln>
        </p:spPr>
      </p:pic>
      <p:pic>
        <p:nvPicPr>
          <p:cNvPr id="458" name="Google Shape;458;p12"/>
          <p:cNvPicPr preferRelativeResize="0"/>
          <p:nvPr/>
        </p:nvPicPr>
        <p:blipFill rotWithShape="1">
          <a:blip>
            <a:alphaModFix/>
          </a:blip>
          <a:srcRect l="4070" t="23523" r="50000" b="6028"/>
          <a:stretch/>
        </p:blipFill>
        <p:spPr>
          <a:xfrm>
            <a:off x="2666556" y="2531570"/>
            <a:ext cx="3667500" cy="4216851"/>
          </a:xfrm>
          <a:prstGeom prst="rect">
            <a:avLst/>
          </a:prstGeom>
          <a:noFill/>
          <a:ln>
            <a:noFill/>
          </a:ln>
        </p:spPr>
      </p:pic>
      <p:grpSp>
        <p:nvGrpSpPr>
          <p:cNvPr id="459" name="Google Shape;459;p12"/>
          <p:cNvGrpSpPr/>
          <p:nvPr/>
        </p:nvGrpSpPr>
        <p:grpSpPr>
          <a:xfrm>
            <a:off x="7867135" y="0"/>
            <a:ext cx="4324865" cy="2641149"/>
            <a:chOff x="6867015" y="-1"/>
            <a:chExt cx="5324985" cy="3251912"/>
          </a:xfrm>
        </p:grpSpPr>
        <p:sp>
          <p:nvSpPr>
            <p:cNvPr id="460" name="Google Shape;460;p12"/>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1" name="Google Shape;461;p12"/>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2" name="Google Shape;462;p12"/>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3" name="Google Shape;463;p12"/>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464" name="Google Shape;464;p12"/>
          <p:cNvGrpSpPr/>
          <p:nvPr/>
        </p:nvGrpSpPr>
        <p:grpSpPr>
          <a:xfrm rot="-5400000">
            <a:off x="-456262" y="3657954"/>
            <a:ext cx="3655725" cy="2743201"/>
            <a:chOff x="-305" y="-1"/>
            <a:chExt cx="3832880" cy="2876136"/>
          </a:xfrm>
        </p:grpSpPr>
        <p:sp>
          <p:nvSpPr>
            <p:cNvPr id="465" name="Google Shape;465;p12"/>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6" name="Google Shape;466;p12"/>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7" name="Google Shape;467;p12"/>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8" name="Google Shape;468;p12"/>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469" name="Google Shape;469;p12" descr="HELPDESK logo."/>
          <p:cNvPicPr preferRelativeResize="0"/>
          <p:nvPr/>
        </p:nvPicPr>
        <p:blipFill rotWithShape="1">
          <a:blip r:embed="rId3">
            <a:alphaModFix/>
          </a:blip>
          <a:srcRect/>
          <a:stretch/>
        </p:blipFill>
        <p:spPr>
          <a:xfrm>
            <a:off x="9312137" y="109579"/>
            <a:ext cx="2341490" cy="966858"/>
          </a:xfrm>
          <a:prstGeom prst="rect">
            <a:avLst/>
          </a:prstGeom>
          <a:noFill/>
          <a:ln>
            <a:noFill/>
          </a:ln>
        </p:spPr>
      </p:pic>
      <p:pic>
        <p:nvPicPr>
          <p:cNvPr id="470" name="Google Shape;470;p12"/>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471" name="Google Shape;471;p12"/>
          <p:cNvSpPr txBox="1"/>
          <p:nvPr/>
        </p:nvSpPr>
        <p:spPr>
          <a:xfrm>
            <a:off x="3430424" y="1132095"/>
            <a:ext cx="5349253" cy="1131848"/>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Clr>
                <a:srgbClr val="000000"/>
              </a:buClr>
              <a:buSzPts val="2400"/>
              <a:buFont typeface="Arial"/>
              <a:buNone/>
            </a:pPr>
            <a:r>
              <a:rPr lang="en-BE" sz="2400" b="1" i="0" u="none" strike="noStrike" cap="none">
                <a:solidFill>
                  <a:srgbClr val="0E4194"/>
                </a:solidFill>
                <a:latin typeface="Arial"/>
                <a:ea typeface="Arial"/>
                <a:cs typeface="Arial"/>
                <a:sym typeface="Arial"/>
              </a:rPr>
              <a:t>How to Foster Social Innovation through ESF+ &amp; ERDF?</a:t>
            </a:r>
            <a:endParaRPr sz="2400" b="1" i="0" u="none" strike="noStrike" cap="none">
              <a:solidFill>
                <a:srgbClr val="0E4194"/>
              </a:solidFill>
              <a:latin typeface="Arial"/>
              <a:ea typeface="Arial"/>
              <a:cs typeface="Arial"/>
              <a:sym typeface="Arial"/>
            </a:endParaRPr>
          </a:p>
        </p:txBody>
      </p:sp>
      <p:pic>
        <p:nvPicPr>
          <p:cNvPr id="472" name="Google Shape;472;p12" descr="Lights On with solid fill"/>
          <p:cNvPicPr preferRelativeResize="0"/>
          <p:nvPr/>
        </p:nvPicPr>
        <p:blipFill rotWithShape="1">
          <a:blip>
            <a:alphaModFix/>
          </a:blip>
          <a:srcRect/>
          <a:stretch/>
        </p:blipFill>
        <p:spPr>
          <a:xfrm>
            <a:off x="2969919" y="1161607"/>
            <a:ext cx="711806" cy="711806"/>
          </a:xfrm>
          <a:prstGeom prst="rect">
            <a:avLst/>
          </a:prstGeom>
          <a:noFill/>
          <a:ln>
            <a:noFill/>
          </a:ln>
        </p:spPr>
      </p:pic>
      <p:sp>
        <p:nvSpPr>
          <p:cNvPr id="473" name="Google Shape;473;p12"/>
          <p:cNvSpPr txBox="1"/>
          <p:nvPr/>
        </p:nvSpPr>
        <p:spPr>
          <a:xfrm>
            <a:off x="360520" y="303038"/>
            <a:ext cx="7914631" cy="867511"/>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Technical Guidance</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77"/>
        <p:cNvGrpSpPr/>
        <p:nvPr/>
      </p:nvGrpSpPr>
      <p:grpSpPr>
        <a:xfrm>
          <a:off x="0" y="0"/>
          <a:ext cx="0" cy="0"/>
          <a:chOff x="0" y="0"/>
          <a:chExt cx="0" cy="0"/>
        </a:xfrm>
      </p:grpSpPr>
      <p:grpSp>
        <p:nvGrpSpPr>
          <p:cNvPr id="478" name="Google Shape;478;p13"/>
          <p:cNvGrpSpPr/>
          <p:nvPr/>
        </p:nvGrpSpPr>
        <p:grpSpPr>
          <a:xfrm>
            <a:off x="7867135" y="0"/>
            <a:ext cx="4324865" cy="2641149"/>
            <a:chOff x="6867015" y="-1"/>
            <a:chExt cx="5324985" cy="3251912"/>
          </a:xfrm>
        </p:grpSpPr>
        <p:sp>
          <p:nvSpPr>
            <p:cNvPr id="479" name="Google Shape;479;p13"/>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80" name="Google Shape;480;p13"/>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81" name="Google Shape;481;p13"/>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82" name="Google Shape;482;p13"/>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483" name="Google Shape;483;p13"/>
          <p:cNvGrpSpPr/>
          <p:nvPr/>
        </p:nvGrpSpPr>
        <p:grpSpPr>
          <a:xfrm rot="-5400000">
            <a:off x="-456262" y="3657954"/>
            <a:ext cx="3655725" cy="2743201"/>
            <a:chOff x="-305" y="-1"/>
            <a:chExt cx="3832880" cy="2876136"/>
          </a:xfrm>
        </p:grpSpPr>
        <p:sp>
          <p:nvSpPr>
            <p:cNvPr id="484" name="Google Shape;484;p13"/>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85" name="Google Shape;485;p13"/>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86" name="Google Shape;486;p13"/>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87" name="Google Shape;487;p13"/>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488" name="Google Shape;488;p13" descr="HELPDESK logo."/>
          <p:cNvPicPr preferRelativeResize="0"/>
          <p:nvPr/>
        </p:nvPicPr>
        <p:blipFill rotWithShape="1">
          <a:blip r:embed="rId3">
            <a:alphaModFix/>
          </a:blip>
          <a:srcRect/>
          <a:stretch/>
        </p:blipFill>
        <p:spPr>
          <a:xfrm>
            <a:off x="9312137" y="109579"/>
            <a:ext cx="2341490" cy="966858"/>
          </a:xfrm>
          <a:prstGeom prst="rect">
            <a:avLst/>
          </a:prstGeom>
          <a:noFill/>
          <a:ln>
            <a:noFill/>
          </a:ln>
        </p:spPr>
      </p:pic>
      <p:pic>
        <p:nvPicPr>
          <p:cNvPr id="489" name="Google Shape;489;p13"/>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490" name="Google Shape;490;p13"/>
          <p:cNvSpPr txBox="1"/>
          <p:nvPr/>
        </p:nvSpPr>
        <p:spPr>
          <a:xfrm>
            <a:off x="208120" y="150638"/>
            <a:ext cx="7914631" cy="867511"/>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Technical Guidance</a:t>
            </a:r>
            <a:endParaRPr sz="3200" b="1" i="0" u="none" strike="noStrike" cap="none">
              <a:solidFill>
                <a:srgbClr val="203585"/>
              </a:solidFill>
              <a:latin typeface="Arial"/>
              <a:ea typeface="Arial"/>
              <a:cs typeface="Arial"/>
              <a:sym typeface="Arial"/>
            </a:endParaRPr>
          </a:p>
        </p:txBody>
      </p:sp>
      <p:sp>
        <p:nvSpPr>
          <p:cNvPr id="491" name="Google Shape;491;p13"/>
          <p:cNvSpPr txBox="1"/>
          <p:nvPr/>
        </p:nvSpPr>
        <p:spPr>
          <a:xfrm>
            <a:off x="3430424" y="1132095"/>
            <a:ext cx="5349253" cy="1131848"/>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Clr>
                <a:srgbClr val="000000"/>
              </a:buClr>
              <a:buSzPts val="2400"/>
              <a:buFont typeface="Arial"/>
              <a:buNone/>
            </a:pPr>
            <a:r>
              <a:rPr lang="en-BE" sz="2400" b="1" i="0" u="none" strike="noStrike" cap="none">
                <a:solidFill>
                  <a:srgbClr val="0E4194"/>
                </a:solidFill>
                <a:latin typeface="Arial"/>
                <a:ea typeface="Arial"/>
                <a:cs typeface="Arial"/>
                <a:sym typeface="Arial"/>
              </a:rPr>
              <a:t>How to Foster Social Innovation through ESF+ &amp; ERDF?</a:t>
            </a:r>
            <a:endParaRPr sz="2400" b="1" i="0" u="none" strike="noStrike" cap="none">
              <a:solidFill>
                <a:srgbClr val="0E4194"/>
              </a:solidFill>
              <a:latin typeface="Arial"/>
              <a:ea typeface="Arial"/>
              <a:cs typeface="Arial"/>
              <a:sym typeface="Arial"/>
            </a:endParaRPr>
          </a:p>
        </p:txBody>
      </p:sp>
      <p:pic>
        <p:nvPicPr>
          <p:cNvPr id="492" name="Google Shape;492;p13" descr="Lights On with solid fill"/>
          <p:cNvPicPr preferRelativeResize="0"/>
          <p:nvPr/>
        </p:nvPicPr>
        <p:blipFill rotWithShape="1">
          <a:blip>
            <a:alphaModFix/>
          </a:blip>
          <a:srcRect/>
          <a:stretch/>
        </p:blipFill>
        <p:spPr>
          <a:xfrm>
            <a:off x="2969919" y="1161607"/>
            <a:ext cx="711806" cy="711806"/>
          </a:xfrm>
          <a:prstGeom prst="rect">
            <a:avLst/>
          </a:prstGeom>
          <a:noFill/>
          <a:ln>
            <a:noFill/>
          </a:ln>
        </p:spPr>
      </p:pic>
      <p:pic>
        <p:nvPicPr>
          <p:cNvPr id="493" name="Google Shape;493;p13" descr="A group of text boxes&#10;&#10;Description automatically generated with medium confidence"/>
          <p:cNvPicPr preferRelativeResize="0"/>
          <p:nvPr/>
        </p:nvPicPr>
        <p:blipFill rotWithShape="1">
          <a:blip>
            <a:alphaModFix/>
          </a:blip>
          <a:srcRect l="4008" t="14543" r="50000" b="15533"/>
          <a:stretch/>
        </p:blipFill>
        <p:spPr>
          <a:xfrm>
            <a:off x="2840074" y="2540105"/>
            <a:ext cx="3573011" cy="4068949"/>
          </a:xfrm>
          <a:prstGeom prst="rect">
            <a:avLst/>
          </a:prstGeom>
          <a:noFill/>
          <a:ln>
            <a:noFill/>
          </a:ln>
        </p:spPr>
      </p:pic>
      <p:pic>
        <p:nvPicPr>
          <p:cNvPr id="494" name="Google Shape;494;p13" descr="A group of text boxes&#10;&#10;Description automatically generated with medium confidence"/>
          <p:cNvPicPr preferRelativeResize="0"/>
          <p:nvPr/>
        </p:nvPicPr>
        <p:blipFill rotWithShape="1">
          <a:blip>
            <a:alphaModFix/>
          </a:blip>
          <a:srcRect l="51595" t="14543" r="4154" b="11853"/>
          <a:stretch/>
        </p:blipFill>
        <p:spPr>
          <a:xfrm>
            <a:off x="6509958" y="2540105"/>
            <a:ext cx="3265866" cy="406894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98"/>
        <p:cNvGrpSpPr/>
        <p:nvPr/>
      </p:nvGrpSpPr>
      <p:grpSpPr>
        <a:xfrm>
          <a:off x="0" y="0"/>
          <a:ext cx="0" cy="0"/>
          <a:chOff x="0" y="0"/>
          <a:chExt cx="0" cy="0"/>
        </a:xfrm>
      </p:grpSpPr>
      <p:grpSp>
        <p:nvGrpSpPr>
          <p:cNvPr id="499" name="Google Shape;499;p14"/>
          <p:cNvGrpSpPr/>
          <p:nvPr/>
        </p:nvGrpSpPr>
        <p:grpSpPr>
          <a:xfrm>
            <a:off x="7867135" y="0"/>
            <a:ext cx="4324865" cy="2641149"/>
            <a:chOff x="6867015" y="-1"/>
            <a:chExt cx="5324985" cy="3251912"/>
          </a:xfrm>
        </p:grpSpPr>
        <p:sp>
          <p:nvSpPr>
            <p:cNvPr id="500" name="Google Shape;500;p14"/>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01" name="Google Shape;501;p14"/>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02" name="Google Shape;502;p14"/>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03" name="Google Shape;503;p14"/>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504" name="Google Shape;504;p14"/>
          <p:cNvGrpSpPr/>
          <p:nvPr/>
        </p:nvGrpSpPr>
        <p:grpSpPr>
          <a:xfrm rot="-5400000">
            <a:off x="-456263" y="3657954"/>
            <a:ext cx="3655725" cy="2743201"/>
            <a:chOff x="-305" y="-1"/>
            <a:chExt cx="3832880" cy="2876136"/>
          </a:xfrm>
        </p:grpSpPr>
        <p:sp>
          <p:nvSpPr>
            <p:cNvPr id="505" name="Google Shape;505;p14"/>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06" name="Google Shape;506;p14"/>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07" name="Google Shape;507;p14"/>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08" name="Google Shape;508;p14"/>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509" name="Google Shape;509;p14" descr="HELPDESK logo."/>
          <p:cNvPicPr preferRelativeResize="0"/>
          <p:nvPr/>
        </p:nvPicPr>
        <p:blipFill rotWithShape="1">
          <a:blip r:embed="rId3">
            <a:alphaModFix/>
          </a:blip>
          <a:srcRect/>
          <a:stretch/>
        </p:blipFill>
        <p:spPr>
          <a:xfrm>
            <a:off x="9312137" y="109579"/>
            <a:ext cx="2341490" cy="966858"/>
          </a:xfrm>
          <a:prstGeom prst="rect">
            <a:avLst/>
          </a:prstGeom>
          <a:noFill/>
          <a:ln>
            <a:noFill/>
          </a:ln>
        </p:spPr>
      </p:pic>
      <p:pic>
        <p:nvPicPr>
          <p:cNvPr id="510" name="Google Shape;510;p14"/>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511" name="Google Shape;511;p14"/>
          <p:cNvSpPr txBox="1"/>
          <p:nvPr/>
        </p:nvSpPr>
        <p:spPr>
          <a:xfrm>
            <a:off x="208120" y="150638"/>
            <a:ext cx="7914631" cy="867511"/>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Technical Guidance</a:t>
            </a:r>
            <a:endParaRPr sz="3200" b="1" i="0" u="none" strike="noStrike" cap="none">
              <a:solidFill>
                <a:srgbClr val="203585"/>
              </a:solidFill>
              <a:latin typeface="Arial"/>
              <a:ea typeface="Arial"/>
              <a:cs typeface="Arial"/>
              <a:sym typeface="Arial"/>
            </a:endParaRPr>
          </a:p>
        </p:txBody>
      </p:sp>
      <p:sp>
        <p:nvSpPr>
          <p:cNvPr id="512" name="Google Shape;512;p14"/>
          <p:cNvSpPr txBox="1"/>
          <p:nvPr/>
        </p:nvSpPr>
        <p:spPr>
          <a:xfrm>
            <a:off x="3430424" y="1132095"/>
            <a:ext cx="5349253" cy="1131848"/>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Clr>
                <a:srgbClr val="000000"/>
              </a:buClr>
              <a:buSzPts val="2400"/>
              <a:buFont typeface="Arial"/>
              <a:buNone/>
            </a:pPr>
            <a:r>
              <a:rPr lang="en-BE" sz="2400" b="1" i="0" u="none" strike="noStrike" cap="none">
                <a:solidFill>
                  <a:srgbClr val="0E4194"/>
                </a:solidFill>
                <a:latin typeface="Arial"/>
                <a:ea typeface="Arial"/>
                <a:cs typeface="Arial"/>
                <a:sym typeface="Arial"/>
              </a:rPr>
              <a:t>How to Foster Social Innovation through ESF+ &amp; ERDF?</a:t>
            </a:r>
            <a:endParaRPr sz="2400" b="1" i="0" u="none" strike="noStrike" cap="none">
              <a:solidFill>
                <a:srgbClr val="0E4194"/>
              </a:solidFill>
              <a:latin typeface="Arial"/>
              <a:ea typeface="Arial"/>
              <a:cs typeface="Arial"/>
              <a:sym typeface="Arial"/>
            </a:endParaRPr>
          </a:p>
        </p:txBody>
      </p:sp>
      <p:pic>
        <p:nvPicPr>
          <p:cNvPr id="513" name="Google Shape;513;p14" descr="Lights On with solid fill"/>
          <p:cNvPicPr preferRelativeResize="0"/>
          <p:nvPr/>
        </p:nvPicPr>
        <p:blipFill rotWithShape="1">
          <a:blip>
            <a:alphaModFix/>
          </a:blip>
          <a:srcRect/>
          <a:stretch/>
        </p:blipFill>
        <p:spPr>
          <a:xfrm>
            <a:off x="2969919" y="1161607"/>
            <a:ext cx="711806" cy="711806"/>
          </a:xfrm>
          <a:prstGeom prst="rect">
            <a:avLst/>
          </a:prstGeom>
          <a:noFill/>
          <a:ln>
            <a:noFill/>
          </a:ln>
        </p:spPr>
      </p:pic>
      <p:pic>
        <p:nvPicPr>
          <p:cNvPr id="514" name="Google Shape;514;p14" descr="A group of text boxes with text&#10;&#10;Description automatically generated with medium confidence"/>
          <p:cNvPicPr preferRelativeResize="0"/>
          <p:nvPr/>
        </p:nvPicPr>
        <p:blipFill rotWithShape="1">
          <a:blip>
            <a:alphaModFix/>
          </a:blip>
          <a:srcRect l="4893" t="15268" r="49999" b="12012"/>
          <a:stretch/>
        </p:blipFill>
        <p:spPr>
          <a:xfrm>
            <a:off x="2838165" y="2540105"/>
            <a:ext cx="3459599" cy="4187698"/>
          </a:xfrm>
          <a:prstGeom prst="rect">
            <a:avLst/>
          </a:prstGeom>
          <a:noFill/>
          <a:ln>
            <a:noFill/>
          </a:ln>
        </p:spPr>
      </p:pic>
      <p:pic>
        <p:nvPicPr>
          <p:cNvPr id="515" name="Google Shape;515;p14" descr="A group of text boxes with text&#10;&#10;Description automatically generated with medium confidence"/>
          <p:cNvPicPr preferRelativeResize="0"/>
          <p:nvPr/>
        </p:nvPicPr>
        <p:blipFill rotWithShape="1">
          <a:blip>
            <a:alphaModFix/>
          </a:blip>
          <a:srcRect l="51032" t="15268" r="3860" b="12012"/>
          <a:stretch/>
        </p:blipFill>
        <p:spPr>
          <a:xfrm>
            <a:off x="6392728" y="2565800"/>
            <a:ext cx="3357079" cy="40636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grpSp>
        <p:nvGrpSpPr>
          <p:cNvPr id="232" name="Google Shape;232;p5"/>
          <p:cNvGrpSpPr/>
          <p:nvPr/>
        </p:nvGrpSpPr>
        <p:grpSpPr>
          <a:xfrm>
            <a:off x="7867135" y="0"/>
            <a:ext cx="4324865" cy="2641149"/>
            <a:chOff x="6867015" y="-1"/>
            <a:chExt cx="5324985" cy="3251912"/>
          </a:xfrm>
        </p:grpSpPr>
        <p:sp>
          <p:nvSpPr>
            <p:cNvPr id="233" name="Google Shape;233;p5"/>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4" name="Google Shape;234;p5"/>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5" name="Google Shape;235;p5"/>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6" name="Google Shape;236;p5"/>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237" name="Google Shape;237;p5"/>
          <p:cNvGrpSpPr/>
          <p:nvPr/>
        </p:nvGrpSpPr>
        <p:grpSpPr>
          <a:xfrm rot="-5400000">
            <a:off x="-456262" y="3657954"/>
            <a:ext cx="3655725" cy="2743201"/>
            <a:chOff x="-305" y="-1"/>
            <a:chExt cx="3832880" cy="2876136"/>
          </a:xfrm>
        </p:grpSpPr>
        <p:sp>
          <p:nvSpPr>
            <p:cNvPr id="238" name="Google Shape;238;p5"/>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9" name="Google Shape;239;p5"/>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40" name="Google Shape;240;p5"/>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41" name="Google Shape;241;p5"/>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242" name="Google Shape;242;p5" descr="HELPDESK logo."/>
          <p:cNvPicPr preferRelativeResize="0"/>
          <p:nvPr/>
        </p:nvPicPr>
        <p:blipFill rotWithShape="1">
          <a:blip r:embed="rId3">
            <a:alphaModFix/>
          </a:blip>
          <a:srcRect/>
          <a:stretch/>
        </p:blipFill>
        <p:spPr>
          <a:xfrm>
            <a:off x="9312137" y="109579"/>
            <a:ext cx="2341490" cy="966858"/>
          </a:xfrm>
          <a:prstGeom prst="rect">
            <a:avLst/>
          </a:prstGeom>
          <a:noFill/>
          <a:ln>
            <a:noFill/>
          </a:ln>
        </p:spPr>
      </p:pic>
      <p:pic>
        <p:nvPicPr>
          <p:cNvPr id="243" name="Google Shape;243;p5"/>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244" name="Google Shape;244;p5"/>
          <p:cNvSpPr txBox="1"/>
          <p:nvPr/>
        </p:nvSpPr>
        <p:spPr>
          <a:xfrm>
            <a:off x="2658289" y="2758676"/>
            <a:ext cx="6245351" cy="367800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accent1"/>
              </a:buClr>
              <a:buSzPts val="2000"/>
              <a:buFont typeface="Noto Sans Symbols"/>
              <a:buNone/>
            </a:pPr>
            <a:r>
              <a:rPr lang="en-BE" sz="2000" b="0" i="0" u="none" strike="noStrike" cap="none">
                <a:solidFill>
                  <a:schemeClr val="dk1"/>
                </a:solidFill>
                <a:latin typeface="Arial"/>
                <a:ea typeface="Arial"/>
                <a:cs typeface="Arial"/>
                <a:sym typeface="Arial"/>
              </a:rPr>
              <a:t>It has been designed based on seven key thematic areas:</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2000"/>
              <a:buFont typeface="Arial"/>
              <a:buAutoNum type="arabicPeriod"/>
            </a:pPr>
            <a:r>
              <a:rPr lang="en-BE" sz="2000" b="0" i="0" u="none" strike="noStrike" cap="none">
                <a:solidFill>
                  <a:schemeClr val="dk1"/>
                </a:solidFill>
                <a:latin typeface="Arial"/>
                <a:ea typeface="Arial"/>
                <a:cs typeface="Arial"/>
                <a:sym typeface="Arial"/>
              </a:rPr>
              <a:t>Project Application</a:t>
            </a:r>
            <a:endParaRPr sz="2000" b="0" i="0" u="none" strike="noStrike" cap="none">
              <a:solidFill>
                <a:schemeClr val="dk1"/>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2000"/>
              <a:buFont typeface="Arial"/>
              <a:buAutoNum type="arabicPeriod"/>
            </a:pPr>
            <a:r>
              <a:rPr lang="en-BE" sz="2000" b="0" i="0" u="none" strike="noStrike" cap="none">
                <a:solidFill>
                  <a:schemeClr val="dk1"/>
                </a:solidFill>
                <a:latin typeface="Arial"/>
                <a:ea typeface="Arial"/>
                <a:cs typeface="Arial"/>
                <a:sym typeface="Arial"/>
              </a:rPr>
              <a:t>Partnership and Horizontal Principles</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2000"/>
              <a:buFont typeface="Arial"/>
              <a:buAutoNum type="arabicPeriod"/>
            </a:pPr>
            <a:r>
              <a:rPr lang="en-BE" sz="2000" b="0" i="0" u="none" strike="noStrike" cap="none">
                <a:solidFill>
                  <a:schemeClr val="dk1"/>
                </a:solidFill>
                <a:latin typeface="Arial"/>
                <a:ea typeface="Arial"/>
                <a:cs typeface="Arial"/>
                <a:sym typeface="Arial"/>
              </a:rPr>
              <a:t>Project Selection and Evaluation</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2000"/>
              <a:buFont typeface="Arial"/>
              <a:buAutoNum type="arabicPeriod"/>
            </a:pPr>
            <a:r>
              <a:rPr lang="en-BE" sz="2000" b="0" i="0" u="none" strike="noStrike" cap="none">
                <a:solidFill>
                  <a:schemeClr val="dk1"/>
                </a:solidFill>
                <a:latin typeface="Arial"/>
                <a:ea typeface="Arial"/>
                <a:cs typeface="Arial"/>
                <a:sym typeface="Arial"/>
              </a:rPr>
              <a:t>Project Quality and Communication</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2000"/>
              <a:buFont typeface="Arial"/>
              <a:buAutoNum type="arabicPeriod"/>
            </a:pPr>
            <a:r>
              <a:rPr lang="en-BE" sz="2000" b="0" i="0" u="none" strike="noStrike" cap="none">
                <a:solidFill>
                  <a:schemeClr val="dk1"/>
                </a:solidFill>
                <a:latin typeface="Arial"/>
                <a:ea typeface="Arial"/>
                <a:cs typeface="Arial"/>
                <a:sym typeface="Arial"/>
              </a:rPr>
              <a:t>Project Budget</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2000"/>
              <a:buFont typeface="Arial"/>
              <a:buAutoNum type="arabicPeriod"/>
            </a:pPr>
            <a:r>
              <a:rPr lang="en-BE" sz="2000" b="0" i="0" u="none" strike="noStrike" cap="none">
                <a:solidFill>
                  <a:schemeClr val="dk1"/>
                </a:solidFill>
                <a:latin typeface="Arial"/>
                <a:ea typeface="Arial"/>
                <a:cs typeface="Arial"/>
                <a:sym typeface="Arial"/>
              </a:rPr>
              <a:t>Project Reporting</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2000"/>
              <a:buFont typeface="Arial"/>
              <a:buAutoNum type="arabicPeriod"/>
            </a:pPr>
            <a:r>
              <a:rPr lang="en-BE" sz="2000" b="0" i="0" u="none" strike="noStrike" cap="none">
                <a:solidFill>
                  <a:schemeClr val="dk1"/>
                </a:solidFill>
                <a:latin typeface="Arial"/>
                <a:ea typeface="Arial"/>
                <a:cs typeface="Arial"/>
                <a:sym typeface="Arial"/>
              </a:rPr>
              <a:t>Monitoring and Sustainability</a:t>
            </a:r>
            <a:endParaRPr sz="1400" b="0" i="0" u="none" strike="noStrike" cap="none">
              <a:solidFill>
                <a:srgbClr val="000000"/>
              </a:solidFill>
              <a:latin typeface="Arial"/>
              <a:ea typeface="Arial"/>
              <a:cs typeface="Arial"/>
              <a:sym typeface="Arial"/>
            </a:endParaRPr>
          </a:p>
        </p:txBody>
      </p:sp>
      <p:pic>
        <p:nvPicPr>
          <p:cNvPr id="245" name="Google Shape;245;p5" descr="Bullseye with solid fill"/>
          <p:cNvPicPr preferRelativeResize="0"/>
          <p:nvPr/>
        </p:nvPicPr>
        <p:blipFill rotWithShape="1">
          <a:blip>
            <a:alphaModFix/>
          </a:blip>
          <a:srcRect/>
          <a:stretch/>
        </p:blipFill>
        <p:spPr>
          <a:xfrm>
            <a:off x="2011167" y="1994702"/>
            <a:ext cx="627040" cy="627040"/>
          </a:xfrm>
          <a:prstGeom prst="rect">
            <a:avLst/>
          </a:prstGeom>
          <a:noFill/>
          <a:ln>
            <a:noFill/>
          </a:ln>
        </p:spPr>
      </p:pic>
      <p:sp>
        <p:nvSpPr>
          <p:cNvPr id="246" name="Google Shape;246;p5"/>
          <p:cNvSpPr txBox="1"/>
          <p:nvPr/>
        </p:nvSpPr>
        <p:spPr>
          <a:xfrm>
            <a:off x="2658289" y="1857359"/>
            <a:ext cx="6094476" cy="87203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chemeClr val="dk1"/>
              </a:buClr>
              <a:buSzPts val="1800"/>
              <a:buFont typeface="Arial"/>
              <a:buNone/>
            </a:pPr>
            <a:r>
              <a:rPr lang="en-BE" sz="1800" b="1" i="0" u="none" strike="noStrike" cap="none">
                <a:solidFill>
                  <a:schemeClr val="dk1"/>
                </a:solidFill>
                <a:latin typeface="Arial"/>
                <a:ea typeface="Arial"/>
                <a:cs typeface="Arial"/>
                <a:sym typeface="Arial"/>
              </a:rPr>
              <a:t>Solutions on how to access and use ESF+ &amp; ERDF for social services. </a:t>
            </a:r>
            <a:endParaRPr sz="1400" b="0" i="0" u="none" strike="noStrike" cap="none">
              <a:solidFill>
                <a:srgbClr val="000000"/>
              </a:solidFill>
              <a:latin typeface="Arial"/>
              <a:ea typeface="Arial"/>
              <a:cs typeface="Arial"/>
              <a:sym typeface="Arial"/>
            </a:endParaRPr>
          </a:p>
        </p:txBody>
      </p:sp>
      <p:sp>
        <p:nvSpPr>
          <p:cNvPr id="247" name="Google Shape;247;p5"/>
          <p:cNvSpPr txBox="1"/>
          <p:nvPr/>
        </p:nvSpPr>
        <p:spPr>
          <a:xfrm>
            <a:off x="208120" y="150638"/>
            <a:ext cx="7914631" cy="867511"/>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Facilitation ToolKit</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grpSp>
        <p:nvGrpSpPr>
          <p:cNvPr id="252" name="Google Shape;252;p6"/>
          <p:cNvGrpSpPr/>
          <p:nvPr/>
        </p:nvGrpSpPr>
        <p:grpSpPr>
          <a:xfrm>
            <a:off x="7867135" y="0"/>
            <a:ext cx="4324865" cy="2641149"/>
            <a:chOff x="6867015" y="-1"/>
            <a:chExt cx="5324985" cy="3251912"/>
          </a:xfrm>
        </p:grpSpPr>
        <p:sp>
          <p:nvSpPr>
            <p:cNvPr id="253" name="Google Shape;253;p6"/>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4" name="Google Shape;254;p6"/>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5" name="Google Shape;255;p6"/>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6" name="Google Shape;256;p6"/>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257" name="Google Shape;257;p6"/>
          <p:cNvGrpSpPr/>
          <p:nvPr/>
        </p:nvGrpSpPr>
        <p:grpSpPr>
          <a:xfrm rot="-5400000">
            <a:off x="-456262" y="3658537"/>
            <a:ext cx="3655725" cy="2743201"/>
            <a:chOff x="-305" y="-1"/>
            <a:chExt cx="3832880" cy="2876136"/>
          </a:xfrm>
        </p:grpSpPr>
        <p:sp>
          <p:nvSpPr>
            <p:cNvPr id="258" name="Google Shape;258;p6"/>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9" name="Google Shape;259;p6"/>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60" name="Google Shape;260;p6"/>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61" name="Google Shape;261;p6"/>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262" name="Google Shape;262;p6" descr="HELPDESK logo."/>
          <p:cNvPicPr preferRelativeResize="0"/>
          <p:nvPr/>
        </p:nvPicPr>
        <p:blipFill rotWithShape="1">
          <a:blip r:embed="rId3">
            <a:alphaModFix/>
          </a:blip>
          <a:srcRect/>
          <a:stretch/>
        </p:blipFill>
        <p:spPr>
          <a:xfrm>
            <a:off x="9312137" y="109579"/>
            <a:ext cx="2341490" cy="966858"/>
          </a:xfrm>
          <a:prstGeom prst="rect">
            <a:avLst/>
          </a:prstGeom>
          <a:noFill/>
          <a:ln>
            <a:noFill/>
          </a:ln>
        </p:spPr>
      </p:pic>
      <p:pic>
        <p:nvPicPr>
          <p:cNvPr id="263" name="Google Shape;263;p6"/>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264" name="Google Shape;264;p6"/>
          <p:cNvSpPr txBox="1"/>
          <p:nvPr/>
        </p:nvSpPr>
        <p:spPr>
          <a:xfrm>
            <a:off x="3009450" y="1642125"/>
            <a:ext cx="8007300" cy="3078600"/>
          </a:xfrm>
          <a:prstGeom prst="rect">
            <a:avLst/>
          </a:prstGeom>
          <a:noFill/>
          <a:ln>
            <a:noFill/>
          </a:ln>
        </p:spPr>
        <p:txBody>
          <a:bodyPr spcFirstLastPara="1" wrap="square" lIns="91425" tIns="45700" rIns="91425" bIns="45700" anchor="t" anchorCtr="0">
            <a:noAutofit/>
          </a:bodyPr>
          <a:lstStyle/>
          <a:p>
            <a:pPr marL="457200" marR="0" lvl="0" indent="-393700" algn="l" rtl="0">
              <a:lnSpc>
                <a:spcPct val="100000"/>
              </a:lnSpc>
              <a:spcBef>
                <a:spcPts val="0"/>
              </a:spcBef>
              <a:spcAft>
                <a:spcPts val="0"/>
              </a:spcAft>
              <a:buClr>
                <a:schemeClr val="dk1"/>
              </a:buClr>
              <a:buSzPts val="2600"/>
              <a:buFont typeface="Arial"/>
              <a:buAutoNum type="arabicPeriod"/>
            </a:pPr>
            <a:r>
              <a:rPr lang="en-BE" sz="2600" b="1" i="0" u="none" strike="noStrike" cap="none">
                <a:solidFill>
                  <a:schemeClr val="dk1"/>
                </a:solidFill>
                <a:latin typeface="Arial"/>
                <a:ea typeface="Arial"/>
                <a:cs typeface="Arial"/>
                <a:sym typeface="Arial"/>
              </a:rPr>
              <a:t>Project Application</a:t>
            </a:r>
            <a:br>
              <a:rPr lang="en-BE" sz="2600" b="1" i="0" u="none" strike="noStrike" cap="none">
                <a:solidFill>
                  <a:schemeClr val="dk1"/>
                </a:solidFill>
                <a:latin typeface="Arial"/>
                <a:ea typeface="Arial"/>
                <a:cs typeface="Arial"/>
                <a:sym typeface="Arial"/>
              </a:rPr>
            </a:br>
            <a:endParaRPr sz="26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r>
              <a:rPr lang="en-BE" sz="2600" b="1">
                <a:solidFill>
                  <a:schemeClr val="dk1"/>
                </a:solidFill>
              </a:rPr>
              <a:t> The most frequently identified barrier: Administrative burden !</a:t>
            </a:r>
            <a:endParaRPr sz="2600" b="1">
              <a:solidFill>
                <a:schemeClr val="dk1"/>
              </a:solidFill>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b="0" i="0" u="none" strike="noStrike" cap="none">
                <a:solidFill>
                  <a:schemeClr val="dk1"/>
                </a:solidFill>
                <a:latin typeface="Arial"/>
                <a:ea typeface="Arial"/>
                <a:cs typeface="Arial"/>
                <a:sym typeface="Arial"/>
              </a:rPr>
              <a:t>Checklist (for call design)</a:t>
            </a:r>
            <a:endParaRPr sz="2600" b="0" i="0" u="none" strike="noStrike" cap="none">
              <a:solidFill>
                <a:schemeClr val="dk1"/>
              </a:solidFill>
              <a:latin typeface="Arial"/>
              <a:ea typeface="Arial"/>
              <a:cs typeface="Arial"/>
              <a:sym typeface="Arial"/>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b="0" i="0" u="none" strike="noStrike" cap="none">
                <a:solidFill>
                  <a:schemeClr val="dk1"/>
                </a:solidFill>
                <a:latin typeface="Arial"/>
                <a:ea typeface="Arial"/>
                <a:cs typeface="Arial"/>
                <a:sym typeface="Arial"/>
              </a:rPr>
              <a:t>2-step application process (templates)</a:t>
            </a:r>
            <a:endParaRPr sz="2600" b="0" i="0" u="none" strike="noStrike" cap="none">
              <a:solidFill>
                <a:schemeClr val="dk1"/>
              </a:solidFill>
              <a:latin typeface="Arial"/>
              <a:ea typeface="Arial"/>
              <a:cs typeface="Arial"/>
              <a:sym typeface="Arial"/>
            </a:endParaRPr>
          </a:p>
          <a:p>
            <a:pPr marL="0" marR="0" lvl="0" indent="0" algn="l" rtl="0">
              <a:lnSpc>
                <a:spcPct val="100000"/>
              </a:lnSpc>
              <a:spcBef>
                <a:spcPts val="920"/>
              </a:spcBef>
              <a:spcAft>
                <a:spcPts val="0"/>
              </a:spcAft>
              <a:buNone/>
            </a:pPr>
            <a:endParaRPr sz="1600" b="0" i="0" u="none" strike="noStrike" cap="none">
              <a:solidFill>
                <a:schemeClr val="dk1"/>
              </a:solidFill>
              <a:latin typeface="Arial"/>
              <a:ea typeface="Arial"/>
              <a:cs typeface="Arial"/>
              <a:sym typeface="Arial"/>
            </a:endParaRPr>
          </a:p>
          <a:p>
            <a:pPr marL="857250" marR="0" lvl="2" indent="0" algn="l" rtl="0">
              <a:lnSpc>
                <a:spcPct val="100000"/>
              </a:lnSpc>
              <a:spcBef>
                <a:spcPts val="840"/>
              </a:spcBef>
              <a:spcAft>
                <a:spcPts val="0"/>
              </a:spcAft>
              <a:buClr>
                <a:schemeClr val="accent1"/>
              </a:buClr>
              <a:buSzPts val="1200"/>
              <a:buFont typeface="Noto Sans Symbols"/>
              <a:buNone/>
            </a:pPr>
            <a:endParaRPr sz="1200" b="0" i="0" u="none" strike="noStrike" cap="none">
              <a:solidFill>
                <a:schemeClr val="dk1"/>
              </a:solidFill>
              <a:latin typeface="Arial"/>
              <a:ea typeface="Arial"/>
              <a:cs typeface="Arial"/>
              <a:sym typeface="Arial"/>
            </a:endParaRPr>
          </a:p>
        </p:txBody>
      </p:sp>
      <p:pic>
        <p:nvPicPr>
          <p:cNvPr id="265" name="Google Shape;265;p6" descr="Brainstorm outline"/>
          <p:cNvPicPr preferRelativeResize="0"/>
          <p:nvPr/>
        </p:nvPicPr>
        <p:blipFill rotWithShape="1">
          <a:blip>
            <a:alphaModFix/>
          </a:blip>
          <a:srcRect/>
          <a:stretch/>
        </p:blipFill>
        <p:spPr>
          <a:xfrm>
            <a:off x="2095056" y="1642134"/>
            <a:ext cx="914400" cy="914400"/>
          </a:xfrm>
          <a:prstGeom prst="rect">
            <a:avLst/>
          </a:prstGeom>
          <a:noFill/>
          <a:ln>
            <a:noFill/>
          </a:ln>
        </p:spPr>
      </p:pic>
      <p:sp>
        <p:nvSpPr>
          <p:cNvPr id="266" name="Google Shape;266;p6"/>
          <p:cNvSpPr txBox="1"/>
          <p:nvPr/>
        </p:nvSpPr>
        <p:spPr>
          <a:xfrm>
            <a:off x="208120" y="150638"/>
            <a:ext cx="7914631" cy="867511"/>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Facilitation ToolKit</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grpSp>
        <p:nvGrpSpPr>
          <p:cNvPr id="271" name="Google Shape;271;g2c034715eee_0_140"/>
          <p:cNvGrpSpPr/>
          <p:nvPr/>
        </p:nvGrpSpPr>
        <p:grpSpPr>
          <a:xfrm>
            <a:off x="7867248" y="0"/>
            <a:ext cx="4324953" cy="2641203"/>
            <a:chOff x="6867015" y="-1"/>
            <a:chExt cx="5324985" cy="3251912"/>
          </a:xfrm>
        </p:grpSpPr>
        <p:sp>
          <p:nvSpPr>
            <p:cNvPr id="272" name="Google Shape;272;g2c034715eee_0_140"/>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73" name="Google Shape;273;g2c034715eee_0_140"/>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74" name="Google Shape;274;g2c034715eee_0_140"/>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75" name="Google Shape;275;g2c034715eee_0_140"/>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276" name="Google Shape;276;g2c034715eee_0_140"/>
          <p:cNvGrpSpPr/>
          <p:nvPr/>
        </p:nvGrpSpPr>
        <p:grpSpPr>
          <a:xfrm rot="-5400000">
            <a:off x="-456271" y="3658470"/>
            <a:ext cx="3655801" cy="2743259"/>
            <a:chOff x="-305" y="-1"/>
            <a:chExt cx="3832880" cy="2876136"/>
          </a:xfrm>
        </p:grpSpPr>
        <p:sp>
          <p:nvSpPr>
            <p:cNvPr id="277" name="Google Shape;277;g2c034715eee_0_140"/>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78" name="Google Shape;278;g2c034715eee_0_140"/>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79" name="Google Shape;279;g2c034715eee_0_140"/>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80" name="Google Shape;280;g2c034715eee_0_140"/>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281" name="Google Shape;281;g2c034715eee_0_140" descr="HELPDESK logo."/>
          <p:cNvPicPr preferRelativeResize="0"/>
          <p:nvPr/>
        </p:nvPicPr>
        <p:blipFill rotWithShape="1">
          <a:blip r:embed="rId3">
            <a:alphaModFix/>
          </a:blip>
          <a:srcRect/>
          <a:stretch/>
        </p:blipFill>
        <p:spPr>
          <a:xfrm>
            <a:off x="9312137" y="109579"/>
            <a:ext cx="2341489" cy="966859"/>
          </a:xfrm>
          <a:prstGeom prst="rect">
            <a:avLst/>
          </a:prstGeom>
          <a:noFill/>
          <a:ln>
            <a:noFill/>
          </a:ln>
        </p:spPr>
      </p:pic>
      <p:pic>
        <p:nvPicPr>
          <p:cNvPr id="282" name="Google Shape;282;g2c034715eee_0_140"/>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283" name="Google Shape;283;g2c034715eee_0_140"/>
          <p:cNvSpPr txBox="1"/>
          <p:nvPr/>
        </p:nvSpPr>
        <p:spPr>
          <a:xfrm>
            <a:off x="3009450" y="1642125"/>
            <a:ext cx="8828700" cy="4374900"/>
          </a:xfrm>
          <a:prstGeom prst="rect">
            <a:avLst/>
          </a:prstGeom>
          <a:noFill/>
          <a:ln>
            <a:noFill/>
          </a:ln>
        </p:spPr>
        <p:txBody>
          <a:bodyPr spcFirstLastPara="1" wrap="square" lIns="91425" tIns="45700" rIns="91425" bIns="45700" anchor="t" anchorCtr="0">
            <a:noAutofit/>
          </a:bodyPr>
          <a:lstStyle/>
          <a:p>
            <a:pPr marL="914400" marR="0" lvl="0" indent="0" algn="l" rtl="0">
              <a:lnSpc>
                <a:spcPct val="100000"/>
              </a:lnSpc>
              <a:spcBef>
                <a:spcPts val="0"/>
              </a:spcBef>
              <a:spcAft>
                <a:spcPts val="0"/>
              </a:spcAft>
              <a:buNone/>
            </a:pPr>
            <a:endParaRPr sz="1600" b="0" i="0" u="none" strike="noStrike" cap="none">
              <a:solidFill>
                <a:schemeClr val="dk1"/>
              </a:solidFill>
              <a:latin typeface="Arial"/>
              <a:ea typeface="Arial"/>
              <a:cs typeface="Arial"/>
              <a:sym typeface="Arial"/>
            </a:endParaRPr>
          </a:p>
          <a:p>
            <a:pPr marL="0" marR="0" lvl="0" indent="0" algn="l" rtl="0">
              <a:lnSpc>
                <a:spcPct val="100000"/>
              </a:lnSpc>
              <a:spcBef>
                <a:spcPts val="920"/>
              </a:spcBef>
              <a:spcAft>
                <a:spcPts val="0"/>
              </a:spcAft>
              <a:buNone/>
            </a:pPr>
            <a:r>
              <a:rPr lang="en-BE" sz="2600" b="1">
                <a:solidFill>
                  <a:schemeClr val="dk1"/>
                </a:solidFill>
              </a:rPr>
              <a:t>2. </a:t>
            </a:r>
            <a:r>
              <a:rPr lang="en-BE" sz="2600" b="1" i="0" u="none" strike="noStrike" cap="none">
                <a:solidFill>
                  <a:schemeClr val="dk1"/>
                </a:solidFill>
                <a:latin typeface="Arial"/>
                <a:ea typeface="Arial"/>
                <a:cs typeface="Arial"/>
                <a:sym typeface="Arial"/>
              </a:rPr>
              <a:t>Partnership and Horizontal Principles</a:t>
            </a:r>
            <a:endParaRPr sz="2600" b="1" i="0" u="none" strike="noStrike" cap="none">
              <a:solidFill>
                <a:schemeClr val="dk1"/>
              </a:solidFill>
              <a:latin typeface="Arial"/>
              <a:ea typeface="Arial"/>
              <a:cs typeface="Arial"/>
              <a:sym typeface="Arial"/>
            </a:endParaRPr>
          </a:p>
          <a:p>
            <a:pPr marL="0" marR="0" lvl="0" indent="0" algn="l" rtl="0">
              <a:lnSpc>
                <a:spcPct val="100000"/>
              </a:lnSpc>
              <a:spcBef>
                <a:spcPts val="920"/>
              </a:spcBef>
              <a:spcAft>
                <a:spcPts val="0"/>
              </a:spcAft>
              <a:buNone/>
            </a:pPr>
            <a:r>
              <a:rPr lang="en-BE" sz="2600" b="1">
                <a:solidFill>
                  <a:schemeClr val="dk1"/>
                </a:solidFill>
              </a:rPr>
              <a:t>Strengthening the partnership practices, and </a:t>
            </a:r>
            <a:r>
              <a:rPr lang="en-BE" sz="2600" b="1">
                <a:solidFill>
                  <a:schemeClr val="dk1"/>
                </a:solidFill>
                <a:highlight>
                  <a:srgbClr val="FFFF00"/>
                </a:highlight>
              </a:rPr>
              <a:t>be aware of obligations.</a:t>
            </a:r>
            <a:endParaRPr sz="2600" b="1">
              <a:solidFill>
                <a:schemeClr val="dk1"/>
              </a:solidFill>
              <a:highlight>
                <a:srgbClr val="FFFF00"/>
              </a:highlight>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b="0" i="0" u="none" strike="noStrike" cap="none">
                <a:solidFill>
                  <a:schemeClr val="dk1"/>
                </a:solidFill>
                <a:latin typeface="Arial"/>
                <a:ea typeface="Arial"/>
                <a:cs typeface="Arial"/>
                <a:sym typeface="Arial"/>
              </a:rPr>
              <a:t>Guiding questions and checklists (Programme cycle)</a:t>
            </a:r>
            <a:endParaRPr sz="2600" b="0" i="0" u="none" strike="noStrike" cap="none">
              <a:solidFill>
                <a:srgbClr val="000000"/>
              </a:solidFill>
              <a:latin typeface="Arial"/>
              <a:ea typeface="Arial"/>
              <a:cs typeface="Arial"/>
              <a:sym typeface="Arial"/>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b="0" i="0" u="none" strike="noStrike" cap="none">
                <a:solidFill>
                  <a:schemeClr val="dk1"/>
                </a:solidFill>
                <a:latin typeface="Arial"/>
                <a:ea typeface="Arial"/>
                <a:cs typeface="Arial"/>
                <a:sym typeface="Arial"/>
              </a:rPr>
              <a:t>Decision tree to access degree of gender relevance</a:t>
            </a:r>
            <a:endParaRPr sz="2600" b="0" i="0" u="none" strike="noStrike" cap="none">
              <a:solidFill>
                <a:schemeClr val="dk1"/>
              </a:solidFill>
              <a:latin typeface="Arial"/>
              <a:ea typeface="Arial"/>
              <a:cs typeface="Arial"/>
              <a:sym typeface="Arial"/>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b="0" i="0" u="none" strike="noStrike" cap="none">
                <a:solidFill>
                  <a:schemeClr val="dk1"/>
                </a:solidFill>
                <a:latin typeface="Arial"/>
                <a:ea typeface="Arial"/>
                <a:cs typeface="Arial"/>
                <a:sym typeface="Arial"/>
              </a:rPr>
              <a:t>Checklist to form a ‘Partnership Agreement’</a:t>
            </a:r>
            <a:endParaRPr sz="2600" b="0" i="0" u="none" strike="noStrike" cap="none">
              <a:solidFill>
                <a:schemeClr val="dk1"/>
              </a:solidFill>
              <a:latin typeface="Arial"/>
              <a:ea typeface="Arial"/>
              <a:cs typeface="Arial"/>
              <a:sym typeface="Arial"/>
            </a:endParaRPr>
          </a:p>
          <a:p>
            <a:pPr marL="0" marR="0" lvl="0" indent="0" algn="l" rtl="0">
              <a:lnSpc>
                <a:spcPct val="100000"/>
              </a:lnSpc>
              <a:spcBef>
                <a:spcPts val="920"/>
              </a:spcBef>
              <a:spcAft>
                <a:spcPts val="0"/>
              </a:spcAft>
              <a:buNone/>
            </a:pPr>
            <a:endParaRPr sz="1600" b="0" i="0" u="none" strike="noStrike" cap="none">
              <a:solidFill>
                <a:schemeClr val="dk1"/>
              </a:solidFill>
              <a:latin typeface="Arial"/>
              <a:ea typeface="Arial"/>
              <a:cs typeface="Arial"/>
              <a:sym typeface="Arial"/>
            </a:endParaRPr>
          </a:p>
          <a:p>
            <a:pPr marL="857250" marR="0" lvl="2" indent="0" algn="l" rtl="0">
              <a:lnSpc>
                <a:spcPct val="100000"/>
              </a:lnSpc>
              <a:spcBef>
                <a:spcPts val="840"/>
              </a:spcBef>
              <a:spcAft>
                <a:spcPts val="0"/>
              </a:spcAft>
              <a:buClr>
                <a:schemeClr val="accent1"/>
              </a:buClr>
              <a:buSzPts val="1200"/>
              <a:buFont typeface="Noto Sans Symbols"/>
              <a:buNone/>
            </a:pPr>
            <a:endParaRPr sz="1200" b="0" i="0" u="none" strike="noStrike" cap="none">
              <a:solidFill>
                <a:schemeClr val="dk1"/>
              </a:solidFill>
              <a:latin typeface="Arial"/>
              <a:ea typeface="Arial"/>
              <a:cs typeface="Arial"/>
              <a:sym typeface="Arial"/>
            </a:endParaRPr>
          </a:p>
        </p:txBody>
      </p:sp>
      <p:pic>
        <p:nvPicPr>
          <p:cNvPr id="284" name="Google Shape;284;g2c034715eee_0_140" descr="Brainstorm outline"/>
          <p:cNvPicPr preferRelativeResize="0"/>
          <p:nvPr/>
        </p:nvPicPr>
        <p:blipFill rotWithShape="1">
          <a:blip>
            <a:alphaModFix/>
          </a:blip>
          <a:srcRect/>
          <a:stretch/>
        </p:blipFill>
        <p:spPr>
          <a:xfrm>
            <a:off x="1828856" y="1959634"/>
            <a:ext cx="914400" cy="914400"/>
          </a:xfrm>
          <a:prstGeom prst="rect">
            <a:avLst/>
          </a:prstGeom>
          <a:noFill/>
          <a:ln>
            <a:noFill/>
          </a:ln>
        </p:spPr>
      </p:pic>
      <p:sp>
        <p:nvSpPr>
          <p:cNvPr id="285" name="Google Shape;285;g2c034715eee_0_140"/>
          <p:cNvSpPr txBox="1"/>
          <p:nvPr/>
        </p:nvSpPr>
        <p:spPr>
          <a:xfrm>
            <a:off x="208120" y="150638"/>
            <a:ext cx="7914600" cy="867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Facilitation ToolKit</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grpSp>
        <p:nvGrpSpPr>
          <p:cNvPr id="290" name="Google Shape;290;g2c034715eee_0_158"/>
          <p:cNvGrpSpPr/>
          <p:nvPr/>
        </p:nvGrpSpPr>
        <p:grpSpPr>
          <a:xfrm>
            <a:off x="7867248" y="0"/>
            <a:ext cx="4324953" cy="2641203"/>
            <a:chOff x="6867015" y="-1"/>
            <a:chExt cx="5324985" cy="3251912"/>
          </a:xfrm>
        </p:grpSpPr>
        <p:sp>
          <p:nvSpPr>
            <p:cNvPr id="291" name="Google Shape;291;g2c034715eee_0_158"/>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92" name="Google Shape;292;g2c034715eee_0_158"/>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93" name="Google Shape;293;g2c034715eee_0_158"/>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94" name="Google Shape;294;g2c034715eee_0_158"/>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295" name="Google Shape;295;g2c034715eee_0_158"/>
          <p:cNvGrpSpPr/>
          <p:nvPr/>
        </p:nvGrpSpPr>
        <p:grpSpPr>
          <a:xfrm rot="-5400000">
            <a:off x="-456271" y="3658470"/>
            <a:ext cx="3655801" cy="2743259"/>
            <a:chOff x="-305" y="-1"/>
            <a:chExt cx="3832880" cy="2876136"/>
          </a:xfrm>
        </p:grpSpPr>
        <p:sp>
          <p:nvSpPr>
            <p:cNvPr id="296" name="Google Shape;296;g2c034715eee_0_158"/>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97" name="Google Shape;297;g2c034715eee_0_158"/>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98" name="Google Shape;298;g2c034715eee_0_158"/>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99" name="Google Shape;299;g2c034715eee_0_158"/>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300" name="Google Shape;300;g2c034715eee_0_158" descr="HELPDESK logo."/>
          <p:cNvPicPr preferRelativeResize="0"/>
          <p:nvPr/>
        </p:nvPicPr>
        <p:blipFill rotWithShape="1">
          <a:blip r:embed="rId3">
            <a:alphaModFix/>
          </a:blip>
          <a:srcRect/>
          <a:stretch/>
        </p:blipFill>
        <p:spPr>
          <a:xfrm>
            <a:off x="9312137" y="109579"/>
            <a:ext cx="2341489" cy="966859"/>
          </a:xfrm>
          <a:prstGeom prst="rect">
            <a:avLst/>
          </a:prstGeom>
          <a:noFill/>
          <a:ln>
            <a:noFill/>
          </a:ln>
        </p:spPr>
      </p:pic>
      <p:pic>
        <p:nvPicPr>
          <p:cNvPr id="301" name="Google Shape;301;g2c034715eee_0_158"/>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302" name="Google Shape;302;g2c034715eee_0_158"/>
          <p:cNvSpPr txBox="1"/>
          <p:nvPr/>
        </p:nvSpPr>
        <p:spPr>
          <a:xfrm>
            <a:off x="3300675" y="2041950"/>
            <a:ext cx="7532400" cy="2774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920"/>
              </a:spcBef>
              <a:spcAft>
                <a:spcPts val="0"/>
              </a:spcAft>
              <a:buNone/>
            </a:pPr>
            <a:r>
              <a:rPr lang="en-BE" sz="2600" b="1">
                <a:solidFill>
                  <a:schemeClr val="dk1"/>
                </a:solidFill>
              </a:rPr>
              <a:t>3. </a:t>
            </a:r>
            <a:r>
              <a:rPr lang="en-BE" sz="2600" b="1" i="0" u="none" strike="noStrike" cap="none">
                <a:solidFill>
                  <a:schemeClr val="dk1"/>
                </a:solidFill>
                <a:latin typeface="Arial"/>
                <a:ea typeface="Arial"/>
                <a:cs typeface="Arial"/>
                <a:sym typeface="Arial"/>
              </a:rPr>
              <a:t>Project Selection and Evaluation</a:t>
            </a:r>
            <a:endParaRPr sz="2600" b="1" i="0" u="none" strike="noStrike" cap="none">
              <a:solidFill>
                <a:schemeClr val="dk1"/>
              </a:solidFill>
              <a:latin typeface="Arial"/>
              <a:ea typeface="Arial"/>
              <a:cs typeface="Arial"/>
              <a:sym typeface="Arial"/>
            </a:endParaRPr>
          </a:p>
          <a:p>
            <a:pPr marL="0" marR="0" lvl="0" indent="0" algn="l" rtl="0">
              <a:lnSpc>
                <a:spcPct val="100000"/>
              </a:lnSpc>
              <a:spcBef>
                <a:spcPts val="920"/>
              </a:spcBef>
              <a:spcAft>
                <a:spcPts val="0"/>
              </a:spcAft>
              <a:buNone/>
            </a:pPr>
            <a:r>
              <a:rPr lang="en-BE" sz="2600" b="1">
                <a:solidFill>
                  <a:schemeClr val="dk1"/>
                </a:solidFill>
              </a:rPr>
              <a:t>Recurrent obstacles on accessibility and coherence (language, indicators, lack of training sessions)</a:t>
            </a:r>
            <a:endParaRPr sz="2600" b="1">
              <a:solidFill>
                <a:schemeClr val="dk1"/>
              </a:solidFill>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b="0" i="0" u="none" strike="noStrike" cap="none">
                <a:solidFill>
                  <a:schemeClr val="dk1"/>
                </a:solidFill>
                <a:latin typeface="Arial"/>
                <a:ea typeface="Arial"/>
                <a:cs typeface="Arial"/>
                <a:sym typeface="Arial"/>
              </a:rPr>
              <a:t>2-step evaluation process (Eligibility &amp; Award criteria)</a:t>
            </a:r>
            <a:endParaRPr sz="2600" b="0" i="0" u="none" strike="noStrike" cap="none">
              <a:solidFill>
                <a:schemeClr val="dk1"/>
              </a:solidFill>
              <a:latin typeface="Arial"/>
              <a:ea typeface="Arial"/>
              <a:cs typeface="Arial"/>
              <a:sym typeface="Arial"/>
            </a:endParaRPr>
          </a:p>
          <a:p>
            <a:pPr marL="857250" marR="0" lvl="2" indent="0" algn="l" rtl="0">
              <a:lnSpc>
                <a:spcPct val="100000"/>
              </a:lnSpc>
              <a:spcBef>
                <a:spcPts val="840"/>
              </a:spcBef>
              <a:spcAft>
                <a:spcPts val="0"/>
              </a:spcAft>
              <a:buClr>
                <a:schemeClr val="accent1"/>
              </a:buClr>
              <a:buSzPts val="1200"/>
              <a:buFont typeface="Noto Sans Symbols"/>
              <a:buNone/>
            </a:pPr>
            <a:endParaRPr sz="1200" b="0" i="0" u="none" strike="noStrike" cap="none">
              <a:solidFill>
                <a:schemeClr val="dk1"/>
              </a:solidFill>
              <a:latin typeface="Arial"/>
              <a:ea typeface="Arial"/>
              <a:cs typeface="Arial"/>
              <a:sym typeface="Arial"/>
            </a:endParaRPr>
          </a:p>
        </p:txBody>
      </p:sp>
      <p:pic>
        <p:nvPicPr>
          <p:cNvPr id="303" name="Google Shape;303;g2c034715eee_0_158" descr="Brainstorm outline"/>
          <p:cNvPicPr preferRelativeResize="0"/>
          <p:nvPr/>
        </p:nvPicPr>
        <p:blipFill rotWithShape="1">
          <a:blip>
            <a:alphaModFix/>
          </a:blip>
          <a:srcRect/>
          <a:stretch/>
        </p:blipFill>
        <p:spPr>
          <a:xfrm>
            <a:off x="2152331" y="2009534"/>
            <a:ext cx="914400" cy="914400"/>
          </a:xfrm>
          <a:prstGeom prst="rect">
            <a:avLst/>
          </a:prstGeom>
          <a:noFill/>
          <a:ln>
            <a:noFill/>
          </a:ln>
        </p:spPr>
      </p:pic>
      <p:sp>
        <p:nvSpPr>
          <p:cNvPr id="304" name="Google Shape;304;g2c034715eee_0_158"/>
          <p:cNvSpPr txBox="1"/>
          <p:nvPr/>
        </p:nvSpPr>
        <p:spPr>
          <a:xfrm>
            <a:off x="208120" y="150638"/>
            <a:ext cx="7914600" cy="867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Facilitation ToolKit</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grpSp>
        <p:nvGrpSpPr>
          <p:cNvPr id="309" name="Google Shape;309;g2c034715eee_0_176"/>
          <p:cNvGrpSpPr/>
          <p:nvPr/>
        </p:nvGrpSpPr>
        <p:grpSpPr>
          <a:xfrm>
            <a:off x="7867248" y="0"/>
            <a:ext cx="4324953" cy="2641203"/>
            <a:chOff x="6867015" y="-1"/>
            <a:chExt cx="5324985" cy="3251912"/>
          </a:xfrm>
        </p:grpSpPr>
        <p:sp>
          <p:nvSpPr>
            <p:cNvPr id="310" name="Google Shape;310;g2c034715eee_0_176"/>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1" name="Google Shape;311;g2c034715eee_0_176"/>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2" name="Google Shape;312;g2c034715eee_0_176"/>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3" name="Google Shape;313;g2c034715eee_0_176"/>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314" name="Google Shape;314;g2c034715eee_0_176"/>
          <p:cNvGrpSpPr/>
          <p:nvPr/>
        </p:nvGrpSpPr>
        <p:grpSpPr>
          <a:xfrm rot="-5400000">
            <a:off x="-456271" y="3658470"/>
            <a:ext cx="3655801" cy="2743259"/>
            <a:chOff x="-305" y="-1"/>
            <a:chExt cx="3832880" cy="2876136"/>
          </a:xfrm>
        </p:grpSpPr>
        <p:sp>
          <p:nvSpPr>
            <p:cNvPr id="315" name="Google Shape;315;g2c034715eee_0_176"/>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6" name="Google Shape;316;g2c034715eee_0_176"/>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7" name="Google Shape;317;g2c034715eee_0_176"/>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8" name="Google Shape;318;g2c034715eee_0_176"/>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319" name="Google Shape;319;g2c034715eee_0_176" descr="HELPDESK logo."/>
          <p:cNvPicPr preferRelativeResize="0"/>
          <p:nvPr/>
        </p:nvPicPr>
        <p:blipFill rotWithShape="1">
          <a:blip r:embed="rId3">
            <a:alphaModFix/>
          </a:blip>
          <a:srcRect/>
          <a:stretch/>
        </p:blipFill>
        <p:spPr>
          <a:xfrm>
            <a:off x="9312137" y="109579"/>
            <a:ext cx="2341489" cy="966859"/>
          </a:xfrm>
          <a:prstGeom prst="rect">
            <a:avLst/>
          </a:prstGeom>
          <a:noFill/>
          <a:ln>
            <a:noFill/>
          </a:ln>
        </p:spPr>
      </p:pic>
      <p:pic>
        <p:nvPicPr>
          <p:cNvPr id="320" name="Google Shape;320;g2c034715eee_0_176"/>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321" name="Google Shape;321;g2c034715eee_0_176"/>
          <p:cNvSpPr txBox="1"/>
          <p:nvPr/>
        </p:nvSpPr>
        <p:spPr>
          <a:xfrm>
            <a:off x="3334826" y="1642125"/>
            <a:ext cx="6645900" cy="4634700"/>
          </a:xfrm>
          <a:prstGeom prst="rect">
            <a:avLst/>
          </a:prstGeom>
          <a:noFill/>
          <a:ln>
            <a:noFill/>
          </a:ln>
        </p:spPr>
        <p:txBody>
          <a:bodyPr spcFirstLastPara="1" wrap="square" lIns="91425" tIns="45700" rIns="91425" bIns="45700" anchor="t" anchorCtr="0">
            <a:noAutofit/>
          </a:bodyPr>
          <a:lstStyle/>
          <a:p>
            <a:pPr marL="914400" marR="0" lvl="0" indent="0" algn="l" rtl="0">
              <a:lnSpc>
                <a:spcPct val="100000"/>
              </a:lnSpc>
              <a:spcBef>
                <a:spcPts val="0"/>
              </a:spcBef>
              <a:spcAft>
                <a:spcPts val="0"/>
              </a:spcAft>
              <a:buNone/>
            </a:pPr>
            <a:endParaRPr sz="1600" b="0" i="0" u="none" strike="noStrike" cap="none">
              <a:solidFill>
                <a:schemeClr val="dk1"/>
              </a:solidFill>
              <a:latin typeface="Arial"/>
              <a:ea typeface="Arial"/>
              <a:cs typeface="Arial"/>
              <a:sym typeface="Arial"/>
            </a:endParaRPr>
          </a:p>
          <a:p>
            <a:pPr marL="0" marR="0" lvl="0" indent="0" algn="l" rtl="0">
              <a:lnSpc>
                <a:spcPct val="100000"/>
              </a:lnSpc>
              <a:spcBef>
                <a:spcPts val="920"/>
              </a:spcBef>
              <a:spcAft>
                <a:spcPts val="0"/>
              </a:spcAft>
              <a:buNone/>
            </a:pPr>
            <a:r>
              <a:rPr lang="en-BE" sz="2600">
                <a:solidFill>
                  <a:schemeClr val="dk1"/>
                </a:solidFill>
              </a:rPr>
              <a:t>4. </a:t>
            </a:r>
            <a:r>
              <a:rPr lang="en-BE" sz="2600" b="1" i="0" u="none" strike="noStrike" cap="none">
                <a:solidFill>
                  <a:schemeClr val="dk1"/>
                </a:solidFill>
                <a:latin typeface="Arial"/>
                <a:ea typeface="Arial"/>
                <a:cs typeface="Arial"/>
                <a:sym typeface="Arial"/>
              </a:rPr>
              <a:t>Project Quality and Communication</a:t>
            </a:r>
            <a:endParaRPr sz="2600" b="1" i="0" u="none" strike="noStrike" cap="none">
              <a:solidFill>
                <a:schemeClr val="dk1"/>
              </a:solidFill>
              <a:latin typeface="Arial"/>
              <a:ea typeface="Arial"/>
              <a:cs typeface="Arial"/>
              <a:sym typeface="Arial"/>
            </a:endParaRPr>
          </a:p>
          <a:p>
            <a:pPr marL="0" marR="0" lvl="0" indent="0" algn="l" rtl="0">
              <a:lnSpc>
                <a:spcPct val="100000"/>
              </a:lnSpc>
              <a:spcBef>
                <a:spcPts val="920"/>
              </a:spcBef>
              <a:spcAft>
                <a:spcPts val="0"/>
              </a:spcAft>
              <a:buNone/>
            </a:pPr>
            <a:r>
              <a:rPr lang="en-BE" sz="2600" b="1">
                <a:solidFill>
                  <a:schemeClr val="dk1"/>
                </a:solidFill>
              </a:rPr>
              <a:t>Replicable tools for service providers !</a:t>
            </a:r>
            <a:endParaRPr sz="2600" b="1">
              <a:solidFill>
                <a:schemeClr val="dk1"/>
              </a:solidFill>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b="0" i="0" u="none" strike="noStrike" cap="none">
                <a:solidFill>
                  <a:schemeClr val="dk1"/>
                </a:solidFill>
                <a:latin typeface="Arial"/>
                <a:ea typeface="Arial"/>
                <a:cs typeface="Arial"/>
                <a:sym typeface="Arial"/>
              </a:rPr>
              <a:t>Project impact indicators</a:t>
            </a:r>
            <a:endParaRPr sz="2600" b="0" i="0" u="none" strike="noStrike" cap="none">
              <a:solidFill>
                <a:srgbClr val="000000"/>
              </a:solidFill>
              <a:latin typeface="Arial"/>
              <a:ea typeface="Arial"/>
              <a:cs typeface="Arial"/>
              <a:sym typeface="Arial"/>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b="0" i="0" u="none" strike="noStrike" cap="none">
                <a:solidFill>
                  <a:schemeClr val="dk1"/>
                </a:solidFill>
                <a:latin typeface="Arial"/>
                <a:ea typeface="Arial"/>
                <a:cs typeface="Arial"/>
                <a:sym typeface="Arial"/>
              </a:rPr>
              <a:t>Checklist to define Outputs &amp; Impacts (Programme &amp; Project level)</a:t>
            </a:r>
            <a:endParaRPr sz="2600" b="0" i="0" u="none" strike="noStrike" cap="none">
              <a:solidFill>
                <a:schemeClr val="dk1"/>
              </a:solidFill>
              <a:latin typeface="Arial"/>
              <a:ea typeface="Arial"/>
              <a:cs typeface="Arial"/>
              <a:sym typeface="Arial"/>
            </a:endParaRPr>
          </a:p>
          <a:p>
            <a:pPr marL="1200150" marR="0" lvl="2" indent="-406400" algn="l" rtl="0">
              <a:lnSpc>
                <a:spcPct val="100000"/>
              </a:lnSpc>
              <a:spcBef>
                <a:spcPts val="920"/>
              </a:spcBef>
              <a:spcAft>
                <a:spcPts val="0"/>
              </a:spcAft>
              <a:buClr>
                <a:schemeClr val="accent1"/>
              </a:buClr>
              <a:buSzPts val="2600"/>
              <a:buAutoNum type="alphaUcPeriod"/>
            </a:pPr>
            <a:r>
              <a:rPr lang="en-BE" sz="2600" u="sng">
                <a:solidFill>
                  <a:schemeClr val="hlink"/>
                </a:solidFill>
                <a:highlight>
                  <a:srgbClr val="FFFF00"/>
                </a:highlight>
                <a:hlinkClick r:id="rId5"/>
              </a:rPr>
              <a:t>Dissemination plan</a:t>
            </a:r>
            <a:endParaRPr sz="2600">
              <a:solidFill>
                <a:schemeClr val="dk1"/>
              </a:solidFill>
              <a:highlight>
                <a:srgbClr val="FFFF00"/>
              </a:highlight>
            </a:endParaRPr>
          </a:p>
          <a:p>
            <a:pPr marL="857250" marR="0" lvl="2" indent="0" algn="l" rtl="0">
              <a:lnSpc>
                <a:spcPct val="100000"/>
              </a:lnSpc>
              <a:spcBef>
                <a:spcPts val="840"/>
              </a:spcBef>
              <a:spcAft>
                <a:spcPts val="0"/>
              </a:spcAft>
              <a:buClr>
                <a:schemeClr val="accent1"/>
              </a:buClr>
              <a:buSzPts val="1200"/>
              <a:buFont typeface="Noto Sans Symbols"/>
              <a:buNone/>
            </a:pPr>
            <a:endParaRPr sz="1200" b="0" i="0" u="none" strike="noStrike" cap="none">
              <a:solidFill>
                <a:schemeClr val="dk1"/>
              </a:solidFill>
              <a:latin typeface="Arial"/>
              <a:ea typeface="Arial"/>
              <a:cs typeface="Arial"/>
              <a:sym typeface="Arial"/>
            </a:endParaRPr>
          </a:p>
        </p:txBody>
      </p:sp>
      <p:pic>
        <p:nvPicPr>
          <p:cNvPr id="322" name="Google Shape;322;g2c034715eee_0_176" descr="Brainstorm outline"/>
          <p:cNvPicPr preferRelativeResize="0"/>
          <p:nvPr/>
        </p:nvPicPr>
        <p:blipFill rotWithShape="1">
          <a:blip>
            <a:alphaModFix/>
          </a:blip>
          <a:srcRect/>
          <a:stretch/>
        </p:blipFill>
        <p:spPr>
          <a:xfrm>
            <a:off x="2128481" y="1892784"/>
            <a:ext cx="914400" cy="914400"/>
          </a:xfrm>
          <a:prstGeom prst="rect">
            <a:avLst/>
          </a:prstGeom>
          <a:noFill/>
          <a:ln>
            <a:noFill/>
          </a:ln>
        </p:spPr>
      </p:pic>
      <p:sp>
        <p:nvSpPr>
          <p:cNvPr id="323" name="Google Shape;323;g2c034715eee_0_176"/>
          <p:cNvSpPr txBox="1"/>
          <p:nvPr/>
        </p:nvSpPr>
        <p:spPr>
          <a:xfrm>
            <a:off x="208120" y="150638"/>
            <a:ext cx="7914600" cy="867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Facilitation ToolKit</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pSp>
        <p:nvGrpSpPr>
          <p:cNvPr id="100" name="Google Shape;100;g2c034715eee_0_252"/>
          <p:cNvGrpSpPr/>
          <p:nvPr/>
        </p:nvGrpSpPr>
        <p:grpSpPr>
          <a:xfrm>
            <a:off x="7867248" y="0"/>
            <a:ext cx="4324953" cy="2641203"/>
            <a:chOff x="6867015" y="-1"/>
            <a:chExt cx="5324985" cy="3251912"/>
          </a:xfrm>
        </p:grpSpPr>
        <p:sp>
          <p:nvSpPr>
            <p:cNvPr id="101" name="Google Shape;101;g2c034715eee_0_252"/>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2" name="Google Shape;102;g2c034715eee_0_252"/>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3" name="Google Shape;103;g2c034715eee_0_252"/>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4" name="Google Shape;104;g2c034715eee_0_252"/>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105" name="Google Shape;105;g2c034715eee_0_252"/>
          <p:cNvGrpSpPr/>
          <p:nvPr/>
        </p:nvGrpSpPr>
        <p:grpSpPr>
          <a:xfrm rot="-5400000">
            <a:off x="-456271" y="3657887"/>
            <a:ext cx="3655801" cy="2743259"/>
            <a:chOff x="-305" y="-1"/>
            <a:chExt cx="3832880" cy="2876136"/>
          </a:xfrm>
        </p:grpSpPr>
        <p:sp>
          <p:nvSpPr>
            <p:cNvPr id="106" name="Google Shape;106;g2c034715eee_0_252"/>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7" name="Google Shape;107;g2c034715eee_0_252"/>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g2c034715eee_0_252"/>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9" name="Google Shape;109;g2c034715eee_0_252"/>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110" name="Google Shape;110;g2c034715eee_0_252" descr="HELPDESK logo."/>
          <p:cNvPicPr preferRelativeResize="0"/>
          <p:nvPr/>
        </p:nvPicPr>
        <p:blipFill rotWithShape="1">
          <a:blip>
            <a:alphaModFix/>
          </a:blip>
          <a:srcRect/>
          <a:stretch/>
        </p:blipFill>
        <p:spPr>
          <a:xfrm>
            <a:off x="9592056" y="130423"/>
            <a:ext cx="2341489" cy="966859"/>
          </a:xfrm>
          <a:prstGeom prst="rect">
            <a:avLst/>
          </a:prstGeom>
          <a:noFill/>
          <a:ln>
            <a:noFill/>
          </a:ln>
        </p:spPr>
      </p:pic>
      <p:pic>
        <p:nvPicPr>
          <p:cNvPr id="111" name="Google Shape;111;g2c034715eee_0_252"/>
          <p:cNvPicPr preferRelativeResize="0"/>
          <p:nvPr/>
        </p:nvPicPr>
        <p:blipFill rotWithShape="1">
          <a:blip>
            <a:alphaModFix/>
          </a:blip>
          <a:srcRect/>
          <a:stretch/>
        </p:blipFill>
        <p:spPr>
          <a:xfrm>
            <a:off x="300686" y="5719665"/>
            <a:ext cx="1015419" cy="1028756"/>
          </a:xfrm>
          <a:prstGeom prst="rect">
            <a:avLst/>
          </a:prstGeom>
          <a:noFill/>
          <a:ln>
            <a:noFill/>
          </a:ln>
        </p:spPr>
      </p:pic>
      <p:sp>
        <p:nvSpPr>
          <p:cNvPr id="112" name="Google Shape;112;g2c034715eee_0_252"/>
          <p:cNvSpPr txBox="1"/>
          <p:nvPr/>
        </p:nvSpPr>
        <p:spPr>
          <a:xfrm>
            <a:off x="258454" y="163795"/>
            <a:ext cx="7407900" cy="1528800"/>
          </a:xfrm>
          <a:prstGeom prst="rect">
            <a:avLst/>
          </a:prstGeom>
          <a:noFill/>
          <a:ln>
            <a:noFill/>
          </a:ln>
        </p:spPr>
        <p:txBody>
          <a:bodyPr spcFirstLastPara="1" wrap="square" lIns="91425" tIns="45700" rIns="91425" bIns="45700" anchor="ctr" anchorCtr="0">
            <a:normAutofit/>
          </a:bodyPr>
          <a:lstStyle/>
          <a:p>
            <a:pPr marL="0" marR="0" lvl="0" indent="0" algn="l" rtl="0">
              <a:lnSpc>
                <a:spcPct val="100000"/>
              </a:lnSpc>
              <a:spcBef>
                <a:spcPts val="0"/>
              </a:spcBef>
              <a:spcAft>
                <a:spcPts val="0"/>
              </a:spcAft>
              <a:buClr>
                <a:srgbClr val="0070C0"/>
              </a:buClr>
              <a:buSzPts val="3600"/>
              <a:buFont typeface="Calibri"/>
              <a:buNone/>
            </a:pPr>
            <a:r>
              <a:rPr lang="en-BE" sz="3800" b="1" i="0" u="none" strike="noStrike" cap="none">
                <a:solidFill>
                  <a:srgbClr val="0E4194"/>
                </a:solidFill>
                <a:latin typeface="Arial"/>
                <a:ea typeface="Arial"/>
                <a:cs typeface="Arial"/>
                <a:sym typeface="Arial"/>
              </a:rPr>
              <a:t>Social services Helpdesk on EU Funds</a:t>
            </a:r>
            <a:endParaRPr sz="3800" b="1" i="0" u="none" strike="noStrike" cap="none">
              <a:solidFill>
                <a:srgbClr val="0E4194"/>
              </a:solidFill>
              <a:latin typeface="Arial"/>
              <a:ea typeface="Arial"/>
              <a:cs typeface="Arial"/>
              <a:sym typeface="Arial"/>
            </a:endParaRPr>
          </a:p>
        </p:txBody>
      </p:sp>
      <p:pic>
        <p:nvPicPr>
          <p:cNvPr id="113" name="Google Shape;113;g2c034715eee_0_252" descr="Social network with solid fill"/>
          <p:cNvPicPr preferRelativeResize="0"/>
          <p:nvPr/>
        </p:nvPicPr>
        <p:blipFill rotWithShape="1">
          <a:blip>
            <a:alphaModFix/>
          </a:blip>
          <a:srcRect/>
          <a:stretch/>
        </p:blipFill>
        <p:spPr>
          <a:xfrm>
            <a:off x="1395464" y="2377939"/>
            <a:ext cx="1025728" cy="1025728"/>
          </a:xfrm>
          <a:prstGeom prst="rect">
            <a:avLst/>
          </a:prstGeom>
          <a:noFill/>
          <a:ln>
            <a:noFill/>
          </a:ln>
        </p:spPr>
      </p:pic>
      <p:graphicFrame>
        <p:nvGraphicFramePr>
          <p:cNvPr id="2" name="Table 1">
            <a:extLst>
              <a:ext uri="{FF2B5EF4-FFF2-40B4-BE49-F238E27FC236}">
                <a16:creationId xmlns:a16="http://schemas.microsoft.com/office/drawing/2014/main" id="{7D6FC646-E8C1-A502-682F-3ED8C0181E83}"/>
              </a:ext>
            </a:extLst>
          </p:cNvPr>
          <p:cNvGraphicFramePr>
            <a:graphicFrameLocks noGrp="1"/>
          </p:cNvGraphicFramePr>
          <p:nvPr>
            <p:extLst>
              <p:ext uri="{D42A27DB-BD31-4B8C-83A1-F6EECF244321}">
                <p14:modId xmlns:p14="http://schemas.microsoft.com/office/powerpoint/2010/main" val="1781349598"/>
              </p:ext>
            </p:extLst>
          </p:nvPr>
        </p:nvGraphicFramePr>
        <p:xfrm>
          <a:off x="3034503" y="2420971"/>
          <a:ext cx="5718099" cy="2322830"/>
        </p:xfrm>
        <a:graphic>
          <a:graphicData uri="http://schemas.openxmlformats.org/drawingml/2006/table">
            <a:tbl>
              <a:tblPr bandRow="1">
                <a:tableStyleId>{654C2194-8CD2-4FD9-95C6-7B2E1E2F3ABB}</a:tableStyleId>
              </a:tblPr>
              <a:tblGrid>
                <a:gridCol w="2334553">
                  <a:extLst>
                    <a:ext uri="{9D8B030D-6E8A-4147-A177-3AD203B41FA5}">
                      <a16:colId xmlns:a16="http://schemas.microsoft.com/office/drawing/2014/main" val="4280786543"/>
                    </a:ext>
                  </a:extLst>
                </a:gridCol>
                <a:gridCol w="3383546">
                  <a:extLst>
                    <a:ext uri="{9D8B030D-6E8A-4147-A177-3AD203B41FA5}">
                      <a16:colId xmlns:a16="http://schemas.microsoft.com/office/drawing/2014/main" val="3600226634"/>
                    </a:ext>
                  </a:extLst>
                </a:gridCol>
              </a:tblGrid>
              <a:tr h="1026288">
                <a:tc>
                  <a:txBody>
                    <a:bodyPr/>
                    <a:lstStyle/>
                    <a:p>
                      <a:pPr>
                        <a:lnSpc>
                          <a:spcPct val="107000"/>
                        </a:lnSpc>
                        <a:spcAft>
                          <a:spcPts val="800"/>
                        </a:spcAft>
                      </a:pPr>
                      <a:r>
                        <a:rPr lang="fr-FR" sz="1600" b="0" i="0" u="none" strike="noStrike" cap="none" dirty="0" err="1">
                          <a:solidFill>
                            <a:schemeClr val="dk1"/>
                          </a:solidFill>
                          <a:latin typeface="Calibri"/>
                          <a:ea typeface="Calibri"/>
                          <a:cs typeface="Calibri"/>
                          <a:sym typeface="Arial"/>
                        </a:rPr>
                        <a:t>Presentation</a:t>
                      </a:r>
                      <a:r>
                        <a:rPr lang="fr-FR" sz="1600" b="0" i="0" u="none" strike="noStrike" cap="none" dirty="0">
                          <a:solidFill>
                            <a:schemeClr val="dk1"/>
                          </a:solidFill>
                          <a:latin typeface="Calibri"/>
                          <a:ea typeface="Calibri"/>
                          <a:cs typeface="Calibri"/>
                          <a:sym typeface="Arial"/>
                        </a:rPr>
                        <a:t> of Project </a:t>
                      </a:r>
                      <a:r>
                        <a:rPr lang="fr-FR" sz="1600" b="0" i="0" u="none" strike="noStrike" cap="none" dirty="0" err="1">
                          <a:solidFill>
                            <a:schemeClr val="dk1"/>
                          </a:solidFill>
                          <a:latin typeface="Calibri"/>
                          <a:ea typeface="Calibri"/>
                          <a:cs typeface="Calibri"/>
                          <a:sym typeface="Arial"/>
                        </a:rPr>
                        <a:t>Results</a:t>
                      </a:r>
                      <a:r>
                        <a:rPr lang="fr-FR" sz="1600" b="0" i="0" u="none" strike="noStrike" cap="none" dirty="0">
                          <a:solidFill>
                            <a:schemeClr val="dk1"/>
                          </a:solidFill>
                          <a:latin typeface="Calibri"/>
                          <a:ea typeface="Calibri"/>
                          <a:cs typeface="Calibri"/>
                          <a:sym typeface="Arial"/>
                        </a:rPr>
                        <a:t> (1</a:t>
                      </a:r>
                      <a:r>
                        <a:rPr lang="en-IE" sz="1600" b="0" i="0" u="none" strike="noStrike" cap="none" dirty="0">
                          <a:solidFill>
                            <a:schemeClr val="dk1"/>
                          </a:solidFill>
                          <a:latin typeface="Calibri"/>
                          <a:ea typeface="Calibri"/>
                          <a:cs typeface="Calibri"/>
                          <a:sym typeface="Arial"/>
                        </a:rPr>
                        <a:t>0</a:t>
                      </a:r>
                      <a:r>
                        <a:rPr lang="fr-FR" sz="1600" b="0" i="0" u="none" strike="noStrike" cap="none" dirty="0">
                          <a:solidFill>
                            <a:schemeClr val="dk1"/>
                          </a:solidFill>
                          <a:latin typeface="Calibri"/>
                          <a:ea typeface="Calibri"/>
                          <a:cs typeface="Calibri"/>
                          <a:sym typeface="Arial"/>
                        </a:rPr>
                        <a:t>:</a:t>
                      </a:r>
                      <a:r>
                        <a:rPr lang="en-IE" sz="1600" b="0" i="0" u="none" strike="noStrike" cap="none" dirty="0">
                          <a:solidFill>
                            <a:schemeClr val="dk1"/>
                          </a:solidFill>
                          <a:latin typeface="Calibri"/>
                          <a:ea typeface="Calibri"/>
                          <a:cs typeface="Calibri"/>
                          <a:sym typeface="Arial"/>
                        </a:rPr>
                        <a:t>0</a:t>
                      </a:r>
                      <a:r>
                        <a:rPr lang="fr-FR" sz="1600" b="0" i="0" u="none" strike="noStrike" cap="none" dirty="0">
                          <a:solidFill>
                            <a:schemeClr val="dk1"/>
                          </a:solidFill>
                          <a:latin typeface="Calibri"/>
                          <a:ea typeface="Calibri"/>
                          <a:cs typeface="Calibri"/>
                          <a:sym typeface="Arial"/>
                        </a:rPr>
                        <a:t>5 - 1</a:t>
                      </a:r>
                      <a:r>
                        <a:rPr lang="en-IE" sz="1600" b="0" i="0" u="none" strike="noStrike" cap="none" dirty="0">
                          <a:solidFill>
                            <a:schemeClr val="dk1"/>
                          </a:solidFill>
                          <a:latin typeface="Calibri"/>
                          <a:ea typeface="Calibri"/>
                          <a:cs typeface="Calibri"/>
                          <a:sym typeface="Arial"/>
                        </a:rPr>
                        <a:t>0</a:t>
                      </a:r>
                      <a:r>
                        <a:rPr lang="fr-FR" sz="1600" b="0" i="0" u="none" strike="noStrike" cap="none" dirty="0">
                          <a:solidFill>
                            <a:schemeClr val="dk1"/>
                          </a:solidFill>
                          <a:latin typeface="Calibri"/>
                          <a:ea typeface="Calibri"/>
                          <a:cs typeface="Calibri"/>
                          <a:sym typeface="Arial"/>
                        </a:rPr>
                        <a:t>:</a:t>
                      </a:r>
                      <a:r>
                        <a:rPr lang="en-IE" sz="1600" b="0" i="0" u="none" strike="noStrike" cap="none" dirty="0">
                          <a:solidFill>
                            <a:schemeClr val="dk1"/>
                          </a:solidFill>
                          <a:latin typeface="Calibri"/>
                          <a:ea typeface="Calibri"/>
                          <a:cs typeface="Calibri"/>
                          <a:sym typeface="Arial"/>
                        </a:rPr>
                        <a:t>3</a:t>
                      </a:r>
                      <a:r>
                        <a:rPr lang="fr-FR" sz="1600" b="0" i="0" u="none" strike="noStrike" cap="none" dirty="0">
                          <a:solidFill>
                            <a:schemeClr val="dk1"/>
                          </a:solidFill>
                          <a:latin typeface="Calibri"/>
                          <a:ea typeface="Calibri"/>
                          <a:cs typeface="Calibri"/>
                          <a:sym typeface="Arial"/>
                        </a:rPr>
                        <a:t>5)</a:t>
                      </a:r>
                    </a:p>
                    <a:p>
                      <a:pPr>
                        <a:lnSpc>
                          <a:spcPct val="107000"/>
                        </a:lnSpc>
                        <a:spcAft>
                          <a:spcPts val="800"/>
                        </a:spcAft>
                      </a:pPr>
                      <a:r>
                        <a:rPr lang="fr-FR" sz="1600" b="0" i="0" u="none" strike="noStrike" cap="none" dirty="0">
                          <a:solidFill>
                            <a:schemeClr val="dk1"/>
                          </a:solidFill>
                          <a:latin typeface="Calibri"/>
                          <a:ea typeface="Calibri"/>
                          <a:cs typeface="Calibri"/>
                          <a:sym typeface="Arial"/>
                        </a:rPr>
                        <a:t> </a:t>
                      </a:r>
                    </a:p>
                  </a:txBody>
                  <a:tcPr marL="68580" marR="68580" marT="0" marB="0"/>
                </a:tc>
                <a:tc>
                  <a:txBody>
                    <a:bodyPr/>
                    <a:lstStyle/>
                    <a:p>
                      <a:pPr marL="285750" lvl="0" indent="-285750">
                        <a:lnSpc>
                          <a:spcPct val="107000"/>
                        </a:lnSpc>
                        <a:spcAft>
                          <a:spcPts val="800"/>
                        </a:spcAft>
                        <a:buFont typeface="Arial" panose="020B0604020202020204" pitchFamily="34" charset="0"/>
                        <a:buChar char="•"/>
                      </a:pPr>
                      <a:r>
                        <a:rPr lang="fr-FR" sz="1600" b="0" i="0" u="none" strike="noStrike" cap="none" dirty="0" err="1">
                          <a:solidFill>
                            <a:schemeClr val="dk1"/>
                          </a:solidFill>
                          <a:latin typeface="Calibri"/>
                          <a:ea typeface="Calibri"/>
                          <a:cs typeface="Calibri"/>
                          <a:sym typeface="Arial"/>
                        </a:rPr>
                        <a:t>Overview</a:t>
                      </a:r>
                      <a:r>
                        <a:rPr lang="fr-FR" sz="1600" b="0" i="0" u="none" strike="noStrike" cap="none" dirty="0">
                          <a:solidFill>
                            <a:schemeClr val="dk1"/>
                          </a:solidFill>
                          <a:latin typeface="Calibri"/>
                          <a:ea typeface="Calibri"/>
                          <a:cs typeface="Calibri"/>
                          <a:sym typeface="Arial"/>
                        </a:rPr>
                        <a:t> of the Helpdesk </a:t>
                      </a:r>
                      <a:r>
                        <a:rPr lang="fr-FR" sz="1600" b="0" i="0" u="none" strike="noStrike" cap="none" dirty="0" err="1">
                          <a:solidFill>
                            <a:schemeClr val="dk1"/>
                          </a:solidFill>
                          <a:latin typeface="Calibri"/>
                          <a:ea typeface="Calibri"/>
                          <a:cs typeface="Calibri"/>
                          <a:sym typeface="Arial"/>
                        </a:rPr>
                        <a:t>project</a:t>
                      </a:r>
                      <a:endParaRPr lang="fr-FR" sz="1600" b="0" i="0" u="none" strike="noStrike" cap="none" dirty="0">
                        <a:solidFill>
                          <a:schemeClr val="dk1"/>
                        </a:solidFill>
                        <a:latin typeface="Calibri"/>
                        <a:ea typeface="Calibri"/>
                        <a:cs typeface="Calibri"/>
                        <a:sym typeface="Arial"/>
                      </a:endParaRPr>
                    </a:p>
                    <a:p>
                      <a:pPr marL="285750" lvl="0" indent="-285750">
                        <a:lnSpc>
                          <a:spcPct val="107000"/>
                        </a:lnSpc>
                        <a:spcAft>
                          <a:spcPts val="800"/>
                        </a:spcAft>
                        <a:buFont typeface="Arial" panose="020B0604020202020204" pitchFamily="34" charset="0"/>
                        <a:buChar char="•"/>
                      </a:pPr>
                      <a:r>
                        <a:rPr lang="fr-FR" sz="1600" b="0" i="0" u="none" strike="noStrike" cap="none" dirty="0" err="1">
                          <a:solidFill>
                            <a:schemeClr val="dk1"/>
                          </a:solidFill>
                          <a:latin typeface="Calibri"/>
                          <a:ea typeface="Calibri"/>
                          <a:cs typeface="Calibri"/>
                          <a:sym typeface="Arial"/>
                        </a:rPr>
                        <a:t>Overview</a:t>
                      </a:r>
                      <a:r>
                        <a:rPr lang="fr-FR" sz="1600" b="0" i="0" u="none" strike="noStrike" cap="none" dirty="0">
                          <a:solidFill>
                            <a:schemeClr val="dk1"/>
                          </a:solidFill>
                          <a:latin typeface="Calibri"/>
                          <a:ea typeface="Calibri"/>
                          <a:cs typeface="Calibri"/>
                          <a:sym typeface="Arial"/>
                        </a:rPr>
                        <a:t> of the </a:t>
                      </a:r>
                      <a:r>
                        <a:rPr lang="fr-FR" sz="1600" b="0" i="0" u="none" strike="noStrike" cap="none" dirty="0" err="1">
                          <a:solidFill>
                            <a:schemeClr val="dk1"/>
                          </a:solidFill>
                          <a:latin typeface="Calibri"/>
                          <a:ea typeface="Calibri"/>
                          <a:cs typeface="Calibri"/>
                          <a:sym typeface="Arial"/>
                        </a:rPr>
                        <a:t>project</a:t>
                      </a:r>
                      <a:r>
                        <a:rPr lang="fr-FR" sz="1600" b="0" i="0" u="none" strike="noStrike" cap="none" dirty="0">
                          <a:solidFill>
                            <a:schemeClr val="dk1"/>
                          </a:solidFill>
                          <a:latin typeface="Calibri"/>
                          <a:ea typeface="Calibri"/>
                          <a:cs typeface="Calibri"/>
                          <a:sym typeface="Arial"/>
                        </a:rPr>
                        <a:t> key </a:t>
                      </a:r>
                      <a:r>
                        <a:rPr lang="fr-FR" sz="1600" b="0" i="0" u="none" strike="noStrike" cap="none" dirty="0" err="1">
                          <a:solidFill>
                            <a:schemeClr val="dk1"/>
                          </a:solidFill>
                          <a:latin typeface="Calibri"/>
                          <a:ea typeface="Calibri"/>
                          <a:cs typeface="Calibri"/>
                          <a:sym typeface="Arial"/>
                        </a:rPr>
                        <a:t>findings</a:t>
                      </a:r>
                      <a:r>
                        <a:rPr lang="fr-FR" sz="1600" b="0" i="0" u="none" strike="noStrike" cap="none" dirty="0">
                          <a:solidFill>
                            <a:schemeClr val="dk1"/>
                          </a:solidFill>
                          <a:latin typeface="Calibri"/>
                          <a:ea typeface="Calibri"/>
                          <a:cs typeface="Calibri"/>
                          <a:sym typeface="Arial"/>
                        </a:rPr>
                        <a:t> and </a:t>
                      </a:r>
                      <a:r>
                        <a:rPr lang="fr-FR" sz="1600" b="0" i="0" u="none" strike="noStrike" cap="none" dirty="0" err="1">
                          <a:solidFill>
                            <a:schemeClr val="dk1"/>
                          </a:solidFill>
                          <a:latin typeface="Calibri"/>
                          <a:ea typeface="Calibri"/>
                          <a:cs typeface="Calibri"/>
                          <a:sym typeface="Arial"/>
                        </a:rPr>
                        <a:t>achievements</a:t>
                      </a:r>
                      <a:r>
                        <a:rPr lang="fr-FR" sz="1600" b="0" i="0" u="none" strike="noStrike" cap="none" dirty="0">
                          <a:solidFill>
                            <a:schemeClr val="dk1"/>
                          </a:solidFill>
                          <a:latin typeface="Calibri"/>
                          <a:ea typeface="Calibri"/>
                          <a:cs typeface="Calibri"/>
                          <a:sym typeface="Arial"/>
                        </a:rPr>
                        <a:t>. </a:t>
                      </a:r>
                    </a:p>
                    <a:p>
                      <a:pPr marL="285750" lvl="7" indent="-285750">
                        <a:lnSpc>
                          <a:spcPct val="107000"/>
                        </a:lnSpc>
                        <a:spcAft>
                          <a:spcPts val="800"/>
                        </a:spcAft>
                        <a:buFont typeface="Courier New" panose="02070309020205020404" pitchFamily="49" charset="0"/>
                        <a:buChar char="o"/>
                      </a:pPr>
                      <a:r>
                        <a:rPr lang="fr-FR" sz="1600" b="0" i="0" u="none" strike="noStrike" cap="none" dirty="0">
                          <a:solidFill>
                            <a:schemeClr val="dk1"/>
                          </a:solidFill>
                          <a:latin typeface="Calibri"/>
                          <a:ea typeface="Calibri"/>
                          <a:cs typeface="Calibri"/>
                          <a:sym typeface="Arial"/>
                        </a:rPr>
                        <a:t>Policy Guidance</a:t>
                      </a:r>
                    </a:p>
                    <a:p>
                      <a:pPr marL="285750" marR="0" lvl="7" indent="-285750" algn="l" defTabSz="914400" rtl="0" eaLnBrk="1" fontAlgn="auto" latinLnBrk="0" hangingPunct="1">
                        <a:lnSpc>
                          <a:spcPct val="107000"/>
                        </a:lnSpc>
                        <a:spcBef>
                          <a:spcPts val="0"/>
                        </a:spcBef>
                        <a:spcAft>
                          <a:spcPts val="800"/>
                        </a:spcAft>
                        <a:buClr>
                          <a:srgbClr val="000000"/>
                        </a:buClr>
                        <a:buSzTx/>
                        <a:buFont typeface="Courier New" panose="02070309020205020404" pitchFamily="49" charset="0"/>
                        <a:buChar char="o"/>
                        <a:tabLst/>
                        <a:defRPr/>
                      </a:pPr>
                      <a:r>
                        <a:rPr lang="fr-FR" sz="1600" b="0" i="0" u="none" strike="noStrike" cap="none" dirty="0" err="1">
                          <a:solidFill>
                            <a:schemeClr val="dk1"/>
                          </a:solidFill>
                          <a:latin typeface="Calibri"/>
                          <a:ea typeface="Calibri"/>
                          <a:cs typeface="Calibri"/>
                          <a:sym typeface="Arial"/>
                        </a:rPr>
                        <a:t>Results</a:t>
                      </a:r>
                      <a:r>
                        <a:rPr lang="fr-FR" sz="1600" b="0" i="0" u="none" strike="noStrike" cap="none" dirty="0">
                          <a:solidFill>
                            <a:schemeClr val="dk1"/>
                          </a:solidFill>
                          <a:latin typeface="Calibri"/>
                          <a:ea typeface="Calibri"/>
                          <a:cs typeface="Calibri"/>
                          <a:sym typeface="Arial"/>
                        </a:rPr>
                        <a:t> of MOOC</a:t>
                      </a:r>
                    </a:p>
                    <a:p>
                      <a:pPr marL="285750" lvl="7" indent="-285750">
                        <a:lnSpc>
                          <a:spcPct val="107000"/>
                        </a:lnSpc>
                        <a:spcAft>
                          <a:spcPts val="800"/>
                        </a:spcAft>
                        <a:buFont typeface="Courier New" panose="02070309020205020404" pitchFamily="49" charset="0"/>
                        <a:buChar char="o"/>
                      </a:pPr>
                      <a:r>
                        <a:rPr lang="fr-FR" sz="1600" b="0" i="0" u="none" strike="noStrike" cap="none" dirty="0">
                          <a:solidFill>
                            <a:schemeClr val="dk1"/>
                          </a:solidFill>
                          <a:latin typeface="Calibri"/>
                          <a:ea typeface="Calibri"/>
                          <a:cs typeface="Calibri"/>
                          <a:sym typeface="Arial"/>
                        </a:rPr>
                        <a:t>Facilitation Toolkit </a:t>
                      </a:r>
                    </a:p>
                    <a:p>
                      <a:pPr marL="285750" lvl="7" indent="-285750">
                        <a:lnSpc>
                          <a:spcPct val="107000"/>
                        </a:lnSpc>
                        <a:spcAft>
                          <a:spcPts val="800"/>
                        </a:spcAft>
                        <a:buFont typeface="Courier New" panose="02070309020205020404" pitchFamily="49" charset="0"/>
                        <a:buChar char="o"/>
                      </a:pPr>
                      <a:r>
                        <a:rPr lang="fr-FR" sz="1600" b="0" i="0" u="none" strike="noStrike" cap="none" dirty="0" err="1">
                          <a:solidFill>
                            <a:schemeClr val="dk1"/>
                          </a:solidFill>
                          <a:latin typeface="Calibri"/>
                          <a:ea typeface="Calibri"/>
                          <a:cs typeface="Calibri"/>
                          <a:sym typeface="Arial"/>
                        </a:rPr>
                        <a:t>Booklet</a:t>
                      </a:r>
                      <a:r>
                        <a:rPr lang="fr-FR" sz="1600" b="0" i="0" u="none" strike="noStrike" cap="none" dirty="0">
                          <a:solidFill>
                            <a:schemeClr val="dk1"/>
                          </a:solidFill>
                          <a:latin typeface="Calibri"/>
                          <a:ea typeface="Calibri"/>
                          <a:cs typeface="Calibri"/>
                          <a:sym typeface="Arial"/>
                        </a:rPr>
                        <a:t> of </a:t>
                      </a:r>
                      <a:r>
                        <a:rPr lang="fr-FR" sz="1600" b="0" i="0" u="none" strike="noStrike" cap="none" dirty="0" err="1">
                          <a:solidFill>
                            <a:schemeClr val="dk1"/>
                          </a:solidFill>
                          <a:latin typeface="Calibri"/>
                          <a:ea typeface="Calibri"/>
                          <a:cs typeface="Calibri"/>
                          <a:sym typeface="Arial"/>
                        </a:rPr>
                        <a:t>promising</a:t>
                      </a:r>
                      <a:r>
                        <a:rPr lang="fr-FR" sz="1600" b="0" i="0" u="none" strike="noStrike" cap="none" dirty="0">
                          <a:solidFill>
                            <a:schemeClr val="dk1"/>
                          </a:solidFill>
                          <a:latin typeface="Calibri"/>
                          <a:ea typeface="Calibri"/>
                          <a:cs typeface="Calibri"/>
                          <a:sym typeface="Arial"/>
                        </a:rPr>
                        <a:t> practices</a:t>
                      </a:r>
                    </a:p>
                  </a:txBody>
                  <a:tcPr marL="68580" marR="68580" marT="0" marB="0"/>
                </a:tc>
                <a:extLst>
                  <a:ext uri="{0D108BD9-81ED-4DB2-BD59-A6C34878D82A}">
                    <a16:rowId xmlns:a16="http://schemas.microsoft.com/office/drawing/2014/main" val="2788999956"/>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grpSp>
        <p:nvGrpSpPr>
          <p:cNvPr id="328" name="Google Shape;328;g2c034715eee_0_194"/>
          <p:cNvGrpSpPr/>
          <p:nvPr/>
        </p:nvGrpSpPr>
        <p:grpSpPr>
          <a:xfrm>
            <a:off x="7867248" y="0"/>
            <a:ext cx="4324953" cy="2641203"/>
            <a:chOff x="6867015" y="-1"/>
            <a:chExt cx="5324985" cy="3251912"/>
          </a:xfrm>
        </p:grpSpPr>
        <p:sp>
          <p:nvSpPr>
            <p:cNvPr id="329" name="Google Shape;329;g2c034715eee_0_194"/>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0" name="Google Shape;330;g2c034715eee_0_194"/>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1" name="Google Shape;331;g2c034715eee_0_194"/>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2" name="Google Shape;332;g2c034715eee_0_194"/>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333" name="Google Shape;333;g2c034715eee_0_194"/>
          <p:cNvGrpSpPr/>
          <p:nvPr/>
        </p:nvGrpSpPr>
        <p:grpSpPr>
          <a:xfrm rot="-5400000">
            <a:off x="-456271" y="3658470"/>
            <a:ext cx="3655801" cy="2743259"/>
            <a:chOff x="-305" y="-1"/>
            <a:chExt cx="3832880" cy="2876136"/>
          </a:xfrm>
        </p:grpSpPr>
        <p:sp>
          <p:nvSpPr>
            <p:cNvPr id="334" name="Google Shape;334;g2c034715eee_0_194"/>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5" name="Google Shape;335;g2c034715eee_0_194"/>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6" name="Google Shape;336;g2c034715eee_0_194"/>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7" name="Google Shape;337;g2c034715eee_0_194"/>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338" name="Google Shape;338;g2c034715eee_0_194" descr="HELPDESK logo."/>
          <p:cNvPicPr preferRelativeResize="0"/>
          <p:nvPr/>
        </p:nvPicPr>
        <p:blipFill rotWithShape="1">
          <a:blip r:embed="rId3">
            <a:alphaModFix/>
          </a:blip>
          <a:srcRect/>
          <a:stretch/>
        </p:blipFill>
        <p:spPr>
          <a:xfrm>
            <a:off x="9312137" y="109579"/>
            <a:ext cx="2341489" cy="966859"/>
          </a:xfrm>
          <a:prstGeom prst="rect">
            <a:avLst/>
          </a:prstGeom>
          <a:noFill/>
          <a:ln>
            <a:noFill/>
          </a:ln>
        </p:spPr>
      </p:pic>
      <p:pic>
        <p:nvPicPr>
          <p:cNvPr id="339" name="Google Shape;339;g2c034715eee_0_194"/>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340" name="Google Shape;340;g2c034715eee_0_194"/>
          <p:cNvSpPr txBox="1"/>
          <p:nvPr/>
        </p:nvSpPr>
        <p:spPr>
          <a:xfrm>
            <a:off x="3234550" y="1859374"/>
            <a:ext cx="7281000" cy="3339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BE" sz="2600" b="1">
                <a:solidFill>
                  <a:schemeClr val="dk1"/>
                </a:solidFill>
              </a:rPr>
              <a:t>5. Project Budget</a:t>
            </a:r>
            <a:endParaRPr sz="2600" b="1">
              <a:solidFill>
                <a:schemeClr val="dk1"/>
              </a:solidFill>
            </a:endParaRPr>
          </a:p>
          <a:p>
            <a:pPr marL="0" lvl="0" indent="0" algn="l" rtl="0">
              <a:spcBef>
                <a:spcPts val="0"/>
              </a:spcBef>
              <a:spcAft>
                <a:spcPts val="0"/>
              </a:spcAft>
              <a:buNone/>
            </a:pPr>
            <a:r>
              <a:rPr lang="en-BE" sz="2600" b="1">
                <a:solidFill>
                  <a:schemeClr val="dk1"/>
                </a:solidFill>
              </a:rPr>
              <a:t>One of the major factor of heavy administrative burden</a:t>
            </a:r>
            <a:endParaRPr sz="2600" b="1">
              <a:solidFill>
                <a:schemeClr val="dk1"/>
              </a:solidFill>
            </a:endParaRPr>
          </a:p>
          <a:p>
            <a:pPr marL="914400" lvl="0" indent="-393700" algn="l" rtl="0">
              <a:spcBef>
                <a:spcPts val="920"/>
              </a:spcBef>
              <a:spcAft>
                <a:spcPts val="0"/>
              </a:spcAft>
              <a:buClr>
                <a:schemeClr val="accent1"/>
              </a:buClr>
              <a:buSzPts val="2600"/>
              <a:buAutoNum type="alphaUcPeriod"/>
            </a:pPr>
            <a:r>
              <a:rPr lang="en-BE" sz="2600">
                <a:solidFill>
                  <a:schemeClr val="dk1"/>
                </a:solidFill>
                <a:highlight>
                  <a:srgbClr val="FFFF00"/>
                </a:highlight>
              </a:rPr>
              <a:t>Overview of Simplified Cost Options (SCOs)</a:t>
            </a:r>
            <a:endParaRPr sz="2600">
              <a:solidFill>
                <a:schemeClr val="dk1"/>
              </a:solidFill>
              <a:highlight>
                <a:srgbClr val="FFFF00"/>
              </a:highlight>
            </a:endParaRPr>
          </a:p>
          <a:p>
            <a:pPr marL="914400" lvl="0" indent="-393700" algn="l" rtl="0">
              <a:spcBef>
                <a:spcPts val="0"/>
              </a:spcBef>
              <a:spcAft>
                <a:spcPts val="0"/>
              </a:spcAft>
              <a:buClr>
                <a:schemeClr val="accent1"/>
              </a:buClr>
              <a:buSzPts val="2600"/>
              <a:buAutoNum type="alphaUcPeriod"/>
            </a:pPr>
            <a:r>
              <a:rPr lang="en-BE" sz="2600">
                <a:solidFill>
                  <a:schemeClr val="dk1"/>
                </a:solidFill>
              </a:rPr>
              <a:t>Advantages &amp; Disadvantages</a:t>
            </a:r>
            <a:endParaRPr sz="2600">
              <a:solidFill>
                <a:schemeClr val="dk1"/>
              </a:solidFill>
            </a:endParaRPr>
          </a:p>
          <a:p>
            <a:pPr marL="914400" lvl="0" indent="-393700" algn="l" rtl="0">
              <a:spcBef>
                <a:spcPts val="0"/>
              </a:spcBef>
              <a:spcAft>
                <a:spcPts val="0"/>
              </a:spcAft>
              <a:buClr>
                <a:schemeClr val="accent1"/>
              </a:buClr>
              <a:buSzPts val="2600"/>
              <a:buAutoNum type="alphaUcPeriod"/>
            </a:pPr>
            <a:r>
              <a:rPr lang="en-BE" sz="2600">
                <a:solidFill>
                  <a:schemeClr val="dk1"/>
                </a:solidFill>
              </a:rPr>
              <a:t>Recommendations</a:t>
            </a:r>
            <a:endParaRPr sz="2600">
              <a:solidFill>
                <a:schemeClr val="dk1"/>
              </a:solidFill>
            </a:endParaRPr>
          </a:p>
          <a:p>
            <a:pPr marL="914400" lvl="0" indent="-393700" algn="l" rtl="0">
              <a:spcBef>
                <a:spcPts val="0"/>
              </a:spcBef>
              <a:spcAft>
                <a:spcPts val="0"/>
              </a:spcAft>
              <a:buClr>
                <a:schemeClr val="accent1"/>
              </a:buClr>
              <a:buSzPts val="2600"/>
              <a:buAutoNum type="alphaUcPeriod"/>
            </a:pPr>
            <a:r>
              <a:rPr lang="en-BE" sz="2600">
                <a:solidFill>
                  <a:schemeClr val="dk1"/>
                </a:solidFill>
              </a:rPr>
              <a:t>Good Practices (Ireland, Poland, Slovakia, France, Czech Republic)</a:t>
            </a:r>
            <a:endParaRPr sz="2600" b="0" i="0" u="none" strike="noStrike" cap="none">
              <a:solidFill>
                <a:schemeClr val="dk1"/>
              </a:solidFill>
              <a:latin typeface="Arial"/>
              <a:ea typeface="Arial"/>
              <a:cs typeface="Arial"/>
              <a:sym typeface="Arial"/>
            </a:endParaRPr>
          </a:p>
        </p:txBody>
      </p:sp>
      <p:pic>
        <p:nvPicPr>
          <p:cNvPr id="341" name="Google Shape;341;g2c034715eee_0_194" descr="Brainstorm outline"/>
          <p:cNvPicPr preferRelativeResize="0"/>
          <p:nvPr/>
        </p:nvPicPr>
        <p:blipFill rotWithShape="1">
          <a:blip>
            <a:alphaModFix/>
          </a:blip>
          <a:srcRect/>
          <a:stretch/>
        </p:blipFill>
        <p:spPr>
          <a:xfrm>
            <a:off x="2012681" y="1859384"/>
            <a:ext cx="914400" cy="914400"/>
          </a:xfrm>
          <a:prstGeom prst="rect">
            <a:avLst/>
          </a:prstGeom>
          <a:noFill/>
          <a:ln>
            <a:noFill/>
          </a:ln>
        </p:spPr>
      </p:pic>
      <p:sp>
        <p:nvSpPr>
          <p:cNvPr id="342" name="Google Shape;342;g2c034715eee_0_194"/>
          <p:cNvSpPr txBox="1"/>
          <p:nvPr/>
        </p:nvSpPr>
        <p:spPr>
          <a:xfrm>
            <a:off x="208120" y="150638"/>
            <a:ext cx="7914600" cy="867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Facilitation ToolKit</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grpSp>
        <p:nvGrpSpPr>
          <p:cNvPr id="347" name="Google Shape;347;g2c034715eee_0_212"/>
          <p:cNvGrpSpPr/>
          <p:nvPr/>
        </p:nvGrpSpPr>
        <p:grpSpPr>
          <a:xfrm>
            <a:off x="7867248" y="0"/>
            <a:ext cx="4324953" cy="2641203"/>
            <a:chOff x="6867015" y="-1"/>
            <a:chExt cx="5324985" cy="3251912"/>
          </a:xfrm>
        </p:grpSpPr>
        <p:sp>
          <p:nvSpPr>
            <p:cNvPr id="348" name="Google Shape;348;g2c034715eee_0_212"/>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49" name="Google Shape;349;g2c034715eee_0_212"/>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50" name="Google Shape;350;g2c034715eee_0_212"/>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51" name="Google Shape;351;g2c034715eee_0_212"/>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352" name="Google Shape;352;g2c034715eee_0_212"/>
          <p:cNvGrpSpPr/>
          <p:nvPr/>
        </p:nvGrpSpPr>
        <p:grpSpPr>
          <a:xfrm rot="-5400000">
            <a:off x="-456271" y="3658470"/>
            <a:ext cx="3655801" cy="2743259"/>
            <a:chOff x="-305" y="-1"/>
            <a:chExt cx="3832880" cy="2876136"/>
          </a:xfrm>
        </p:grpSpPr>
        <p:sp>
          <p:nvSpPr>
            <p:cNvPr id="353" name="Google Shape;353;g2c034715eee_0_212"/>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54" name="Google Shape;354;g2c034715eee_0_212"/>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55" name="Google Shape;355;g2c034715eee_0_212"/>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56" name="Google Shape;356;g2c034715eee_0_212"/>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357" name="Google Shape;357;g2c034715eee_0_212" descr="HELPDESK logo."/>
          <p:cNvPicPr preferRelativeResize="0"/>
          <p:nvPr/>
        </p:nvPicPr>
        <p:blipFill rotWithShape="1">
          <a:blip r:embed="rId3">
            <a:alphaModFix/>
          </a:blip>
          <a:srcRect/>
          <a:stretch/>
        </p:blipFill>
        <p:spPr>
          <a:xfrm>
            <a:off x="9312137" y="109579"/>
            <a:ext cx="2341489" cy="966859"/>
          </a:xfrm>
          <a:prstGeom prst="rect">
            <a:avLst/>
          </a:prstGeom>
          <a:noFill/>
          <a:ln>
            <a:noFill/>
          </a:ln>
        </p:spPr>
      </p:pic>
      <p:pic>
        <p:nvPicPr>
          <p:cNvPr id="358" name="Google Shape;358;g2c034715eee_0_212"/>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359" name="Google Shape;359;g2c034715eee_0_212"/>
          <p:cNvSpPr txBox="1"/>
          <p:nvPr/>
        </p:nvSpPr>
        <p:spPr>
          <a:xfrm>
            <a:off x="3235575" y="1775800"/>
            <a:ext cx="6728400" cy="3506100"/>
          </a:xfrm>
          <a:prstGeom prst="rect">
            <a:avLst/>
          </a:prstGeom>
          <a:noFill/>
          <a:ln>
            <a:noFill/>
          </a:ln>
        </p:spPr>
        <p:txBody>
          <a:bodyPr spcFirstLastPara="1" wrap="square" lIns="91425" tIns="45700" rIns="91425" bIns="45700" anchor="t" anchorCtr="0">
            <a:noAutofit/>
          </a:bodyPr>
          <a:lstStyle/>
          <a:p>
            <a:pPr marL="0" lvl="0" indent="0" algn="l" rtl="0">
              <a:spcBef>
                <a:spcPts val="920"/>
              </a:spcBef>
              <a:spcAft>
                <a:spcPts val="0"/>
              </a:spcAft>
              <a:buNone/>
            </a:pPr>
            <a:r>
              <a:rPr lang="en-BE" sz="2600" b="1">
                <a:solidFill>
                  <a:schemeClr val="dk1"/>
                </a:solidFill>
              </a:rPr>
              <a:t>6. Project Reporting</a:t>
            </a:r>
            <a:endParaRPr sz="2600" b="1">
              <a:solidFill>
                <a:schemeClr val="dk1"/>
              </a:solidFill>
            </a:endParaRPr>
          </a:p>
          <a:p>
            <a:pPr marL="0" lvl="0" indent="0" algn="l" rtl="0">
              <a:spcBef>
                <a:spcPts val="920"/>
              </a:spcBef>
              <a:spcAft>
                <a:spcPts val="0"/>
              </a:spcAft>
              <a:buNone/>
            </a:pPr>
            <a:r>
              <a:rPr lang="en-BE" sz="2600" b="1">
                <a:solidFill>
                  <a:schemeClr val="dk1"/>
                </a:solidFill>
              </a:rPr>
              <a:t>We all do the same mistakes…</a:t>
            </a:r>
            <a:endParaRPr sz="2600" b="1">
              <a:solidFill>
                <a:schemeClr val="dk1"/>
              </a:solidFill>
            </a:endParaRPr>
          </a:p>
          <a:p>
            <a:pPr marL="0" lvl="0" indent="0" algn="l" rtl="0">
              <a:spcBef>
                <a:spcPts val="920"/>
              </a:spcBef>
              <a:spcAft>
                <a:spcPts val="0"/>
              </a:spcAft>
              <a:buNone/>
            </a:pPr>
            <a:endParaRPr sz="2600" b="1">
              <a:solidFill>
                <a:schemeClr val="dk1"/>
              </a:solidFill>
            </a:endParaRPr>
          </a:p>
          <a:p>
            <a:pPr marL="914400" lvl="0" indent="-393700" algn="l" rtl="0">
              <a:spcBef>
                <a:spcPts val="920"/>
              </a:spcBef>
              <a:spcAft>
                <a:spcPts val="0"/>
              </a:spcAft>
              <a:buClr>
                <a:schemeClr val="dk1"/>
              </a:buClr>
              <a:buSzPts val="2600"/>
              <a:buAutoNum type="alphaUcPeriod"/>
            </a:pPr>
            <a:r>
              <a:rPr lang="en-BE" sz="2600">
                <a:solidFill>
                  <a:schemeClr val="dk1"/>
                </a:solidFill>
                <a:highlight>
                  <a:srgbClr val="FFFF00"/>
                </a:highlight>
              </a:rPr>
              <a:t>List of most common issues</a:t>
            </a:r>
            <a:endParaRPr sz="2600">
              <a:solidFill>
                <a:schemeClr val="dk1"/>
              </a:solidFill>
              <a:highlight>
                <a:srgbClr val="FFFF00"/>
              </a:highlight>
            </a:endParaRPr>
          </a:p>
          <a:p>
            <a:pPr marL="914400" lvl="0" indent="-393700" algn="l" rtl="0">
              <a:spcBef>
                <a:spcPts val="0"/>
              </a:spcBef>
              <a:spcAft>
                <a:spcPts val="0"/>
              </a:spcAft>
              <a:buClr>
                <a:schemeClr val="accent1"/>
              </a:buClr>
              <a:buSzPts val="2600"/>
              <a:buAutoNum type="alphaUcPeriod"/>
            </a:pPr>
            <a:r>
              <a:rPr lang="en-BE" sz="2600">
                <a:solidFill>
                  <a:schemeClr val="dk1"/>
                </a:solidFill>
              </a:rPr>
              <a:t>Spreadsheet/ Cheat Sheet for MAs</a:t>
            </a:r>
            <a:endParaRPr sz="2600">
              <a:solidFill>
                <a:schemeClr val="dk1"/>
              </a:solidFill>
            </a:endParaRPr>
          </a:p>
          <a:p>
            <a:pPr marL="914400" lvl="0" indent="-393700" algn="l" rtl="0">
              <a:spcBef>
                <a:spcPts val="0"/>
              </a:spcBef>
              <a:spcAft>
                <a:spcPts val="0"/>
              </a:spcAft>
              <a:buClr>
                <a:schemeClr val="accent1"/>
              </a:buClr>
              <a:buSzPts val="2600"/>
              <a:buAutoNum type="alphaUcPeriod"/>
            </a:pPr>
            <a:r>
              <a:rPr lang="en-BE" sz="2600">
                <a:solidFill>
                  <a:schemeClr val="dk1"/>
                </a:solidFill>
              </a:rPr>
              <a:t>Best Practices examples for MAs</a:t>
            </a:r>
            <a:endParaRPr sz="2600" b="1">
              <a:solidFill>
                <a:schemeClr val="dk1"/>
              </a:solidFill>
            </a:endParaRPr>
          </a:p>
          <a:p>
            <a:pPr marL="857250" marR="0" lvl="2" indent="0" algn="l" rtl="0">
              <a:lnSpc>
                <a:spcPct val="100000"/>
              </a:lnSpc>
              <a:spcBef>
                <a:spcPts val="840"/>
              </a:spcBef>
              <a:spcAft>
                <a:spcPts val="0"/>
              </a:spcAft>
              <a:buClr>
                <a:schemeClr val="accent1"/>
              </a:buClr>
              <a:buSzPts val="1200"/>
              <a:buFont typeface="Noto Sans Symbols"/>
              <a:buNone/>
            </a:pPr>
            <a:endParaRPr sz="1200" b="0" i="0" u="none" strike="noStrike" cap="none">
              <a:solidFill>
                <a:schemeClr val="dk1"/>
              </a:solidFill>
              <a:latin typeface="Arial"/>
              <a:ea typeface="Arial"/>
              <a:cs typeface="Arial"/>
              <a:sym typeface="Arial"/>
            </a:endParaRPr>
          </a:p>
        </p:txBody>
      </p:sp>
      <p:pic>
        <p:nvPicPr>
          <p:cNvPr id="360" name="Google Shape;360;g2c034715eee_0_212" descr="Brainstorm outline"/>
          <p:cNvPicPr preferRelativeResize="0"/>
          <p:nvPr/>
        </p:nvPicPr>
        <p:blipFill rotWithShape="1">
          <a:blip>
            <a:alphaModFix/>
          </a:blip>
          <a:srcRect/>
          <a:stretch/>
        </p:blipFill>
        <p:spPr>
          <a:xfrm>
            <a:off x="2128481" y="1775809"/>
            <a:ext cx="914400" cy="914400"/>
          </a:xfrm>
          <a:prstGeom prst="rect">
            <a:avLst/>
          </a:prstGeom>
          <a:noFill/>
          <a:ln>
            <a:noFill/>
          </a:ln>
        </p:spPr>
      </p:pic>
      <p:sp>
        <p:nvSpPr>
          <p:cNvPr id="361" name="Google Shape;361;g2c034715eee_0_212"/>
          <p:cNvSpPr txBox="1"/>
          <p:nvPr/>
        </p:nvSpPr>
        <p:spPr>
          <a:xfrm>
            <a:off x="208120" y="150638"/>
            <a:ext cx="7914600" cy="867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Facilitation ToolKit</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grpSp>
        <p:nvGrpSpPr>
          <p:cNvPr id="366" name="Google Shape;366;p7"/>
          <p:cNvGrpSpPr/>
          <p:nvPr/>
        </p:nvGrpSpPr>
        <p:grpSpPr>
          <a:xfrm>
            <a:off x="7867135" y="0"/>
            <a:ext cx="4324865" cy="2641149"/>
            <a:chOff x="6867015" y="-1"/>
            <a:chExt cx="5324985" cy="3251912"/>
          </a:xfrm>
        </p:grpSpPr>
        <p:sp>
          <p:nvSpPr>
            <p:cNvPr id="367" name="Google Shape;367;p7"/>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68" name="Google Shape;368;p7"/>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69" name="Google Shape;369;p7"/>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70" name="Google Shape;370;p7"/>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371" name="Google Shape;371;p7"/>
          <p:cNvGrpSpPr/>
          <p:nvPr/>
        </p:nvGrpSpPr>
        <p:grpSpPr>
          <a:xfrm rot="-5400000">
            <a:off x="-456262" y="3657954"/>
            <a:ext cx="3655725" cy="2743201"/>
            <a:chOff x="-305" y="-1"/>
            <a:chExt cx="3832880" cy="2876136"/>
          </a:xfrm>
        </p:grpSpPr>
        <p:sp>
          <p:nvSpPr>
            <p:cNvPr id="372" name="Google Shape;372;p7"/>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73" name="Google Shape;373;p7"/>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74" name="Google Shape;374;p7"/>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75" name="Google Shape;375;p7"/>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376" name="Google Shape;376;p7" descr="HELPDESK logo."/>
          <p:cNvPicPr preferRelativeResize="0"/>
          <p:nvPr/>
        </p:nvPicPr>
        <p:blipFill rotWithShape="1">
          <a:blip r:embed="rId3">
            <a:alphaModFix/>
          </a:blip>
          <a:srcRect/>
          <a:stretch/>
        </p:blipFill>
        <p:spPr>
          <a:xfrm>
            <a:off x="9312137" y="109579"/>
            <a:ext cx="2341490" cy="966858"/>
          </a:xfrm>
          <a:prstGeom prst="rect">
            <a:avLst/>
          </a:prstGeom>
          <a:noFill/>
          <a:ln>
            <a:noFill/>
          </a:ln>
        </p:spPr>
      </p:pic>
      <p:pic>
        <p:nvPicPr>
          <p:cNvPr id="377" name="Google Shape;377;p7"/>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378" name="Google Shape;378;p7"/>
          <p:cNvSpPr txBox="1"/>
          <p:nvPr/>
        </p:nvSpPr>
        <p:spPr>
          <a:xfrm>
            <a:off x="2531008" y="1583081"/>
            <a:ext cx="6245351" cy="3678004"/>
          </a:xfrm>
          <a:prstGeom prst="rect">
            <a:avLst/>
          </a:prstGeom>
          <a:noFill/>
          <a:ln>
            <a:noFill/>
          </a:ln>
        </p:spPr>
        <p:txBody>
          <a:bodyPr spcFirstLastPara="1" wrap="square" lIns="91425" tIns="45700" rIns="91425" bIns="45700" anchor="t" anchorCtr="0">
            <a:noAutofit/>
          </a:bodyPr>
          <a:lstStyle/>
          <a:p>
            <a:pPr marL="800100" marR="0" lvl="1" indent="-190500" algn="l" rtl="0">
              <a:lnSpc>
                <a:spcPct val="100000"/>
              </a:lnSpc>
              <a:spcBef>
                <a:spcPts val="0"/>
              </a:spcBef>
              <a:spcAft>
                <a:spcPts val="0"/>
              </a:spcAft>
              <a:buClr>
                <a:schemeClr val="accent1"/>
              </a:buClr>
              <a:buSzPts val="2400"/>
              <a:buFont typeface="Arial"/>
              <a:buNone/>
            </a:pPr>
            <a:endParaRPr sz="2400" b="0" i="0" u="none" strike="noStrike" cap="none">
              <a:solidFill>
                <a:schemeClr val="dk1"/>
              </a:solidFill>
              <a:latin typeface="Arial"/>
              <a:ea typeface="Arial"/>
              <a:cs typeface="Arial"/>
              <a:sym typeface="Arial"/>
            </a:endParaRPr>
          </a:p>
        </p:txBody>
      </p:sp>
      <p:sp>
        <p:nvSpPr>
          <p:cNvPr id="379" name="Google Shape;379;p7"/>
          <p:cNvSpPr txBox="1"/>
          <p:nvPr/>
        </p:nvSpPr>
        <p:spPr>
          <a:xfrm>
            <a:off x="2783365" y="1642134"/>
            <a:ext cx="6245351" cy="421433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920"/>
              </a:spcBef>
              <a:spcAft>
                <a:spcPts val="0"/>
              </a:spcAft>
              <a:buNone/>
            </a:pPr>
            <a:r>
              <a:rPr lang="en-BE" sz="2600" b="1">
                <a:solidFill>
                  <a:schemeClr val="dk1"/>
                </a:solidFill>
              </a:rPr>
              <a:t>7. </a:t>
            </a:r>
            <a:r>
              <a:rPr lang="en-BE" sz="2600" b="1" i="0" u="none" strike="noStrike" cap="none">
                <a:solidFill>
                  <a:schemeClr val="dk1"/>
                </a:solidFill>
                <a:latin typeface="Arial"/>
                <a:ea typeface="Arial"/>
                <a:cs typeface="Arial"/>
                <a:sym typeface="Arial"/>
              </a:rPr>
              <a:t>Monitoring and Sustainability</a:t>
            </a:r>
            <a:endParaRPr sz="2600" b="1" i="0" u="none" strike="noStrike" cap="none">
              <a:solidFill>
                <a:schemeClr val="dk1"/>
              </a:solidFill>
              <a:latin typeface="Arial"/>
              <a:ea typeface="Arial"/>
              <a:cs typeface="Arial"/>
              <a:sym typeface="Arial"/>
            </a:endParaRPr>
          </a:p>
          <a:p>
            <a:pPr marL="0" marR="0" lvl="0" indent="0" algn="l" rtl="0">
              <a:lnSpc>
                <a:spcPct val="100000"/>
              </a:lnSpc>
              <a:spcBef>
                <a:spcPts val="920"/>
              </a:spcBef>
              <a:spcAft>
                <a:spcPts val="0"/>
              </a:spcAft>
              <a:buNone/>
            </a:pPr>
            <a:endParaRPr sz="2600" b="1">
              <a:solidFill>
                <a:schemeClr val="dk1"/>
              </a:solidFill>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b="0" i="0" u="none" strike="noStrike" cap="none">
                <a:solidFill>
                  <a:schemeClr val="dk1"/>
                </a:solidFill>
                <a:latin typeface="Arial"/>
                <a:ea typeface="Arial"/>
                <a:cs typeface="Arial"/>
                <a:sym typeface="Arial"/>
              </a:rPr>
              <a:t>List of courses in action</a:t>
            </a:r>
            <a:endParaRPr sz="2600" b="0" i="0" u="none" strike="noStrike" cap="none">
              <a:solidFill>
                <a:srgbClr val="000000"/>
              </a:solidFill>
              <a:latin typeface="Arial"/>
              <a:ea typeface="Arial"/>
              <a:cs typeface="Arial"/>
              <a:sym typeface="Arial"/>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b="0" i="0" u="none" strike="noStrike" cap="none">
                <a:solidFill>
                  <a:schemeClr val="dk1"/>
                </a:solidFill>
                <a:latin typeface="Arial"/>
                <a:ea typeface="Arial"/>
                <a:cs typeface="Arial"/>
                <a:sym typeface="Arial"/>
              </a:rPr>
              <a:t>Best Practices</a:t>
            </a:r>
            <a:endParaRPr sz="2600" b="0" i="0" u="none" strike="noStrike" cap="none">
              <a:solidFill>
                <a:schemeClr val="dk1"/>
              </a:solidFill>
              <a:latin typeface="Arial"/>
              <a:ea typeface="Arial"/>
              <a:cs typeface="Arial"/>
              <a:sym typeface="Arial"/>
            </a:endParaRPr>
          </a:p>
          <a:p>
            <a:pPr marL="1200150" marR="0" lvl="2" indent="-406400" algn="l" rtl="0">
              <a:lnSpc>
                <a:spcPct val="100000"/>
              </a:lnSpc>
              <a:spcBef>
                <a:spcPts val="920"/>
              </a:spcBef>
              <a:spcAft>
                <a:spcPts val="0"/>
              </a:spcAft>
              <a:buClr>
                <a:schemeClr val="accent1"/>
              </a:buClr>
              <a:buSzPts val="2600"/>
              <a:buFont typeface="Arial"/>
              <a:buAutoNum type="alphaUcPeriod"/>
            </a:pPr>
            <a:r>
              <a:rPr lang="en-BE" sz="2600" u="sng">
                <a:solidFill>
                  <a:schemeClr val="hlink"/>
                </a:solidFill>
                <a:highlight>
                  <a:srgbClr val="FFFF00"/>
                </a:highlight>
                <a:hlinkClick r:id="rId5"/>
              </a:rPr>
              <a:t>Map of </a:t>
            </a:r>
            <a:r>
              <a:rPr lang="en-BE" sz="2600" b="0" i="0" u="sng" strike="noStrike" cap="none">
                <a:solidFill>
                  <a:schemeClr val="hlink"/>
                </a:solidFill>
                <a:highlight>
                  <a:srgbClr val="FFFF00"/>
                </a:highlight>
                <a:latin typeface="Arial"/>
                <a:ea typeface="Arial"/>
                <a:cs typeface="Arial"/>
                <a:sym typeface="Arial"/>
                <a:hlinkClick r:id="rId5"/>
              </a:rPr>
              <a:t>Success factors &amp; Pathways to project sustainability</a:t>
            </a:r>
            <a:endParaRPr sz="2600" b="0" i="0" u="none" strike="noStrike" cap="none">
              <a:solidFill>
                <a:schemeClr val="dk1"/>
              </a:solidFill>
              <a:highlight>
                <a:srgbClr val="FFFF00"/>
              </a:highlight>
              <a:latin typeface="Arial"/>
              <a:ea typeface="Arial"/>
              <a:cs typeface="Arial"/>
              <a:sym typeface="Arial"/>
            </a:endParaRPr>
          </a:p>
        </p:txBody>
      </p:sp>
      <p:sp>
        <p:nvSpPr>
          <p:cNvPr id="380" name="Google Shape;380;p7"/>
          <p:cNvSpPr/>
          <p:nvPr/>
        </p:nvSpPr>
        <p:spPr>
          <a:xfrm>
            <a:off x="0" y="0"/>
            <a:ext cx="2590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Arial"/>
              <a:buNone/>
            </a:pPr>
            <a:br>
              <a:rPr lang="en-BE" sz="1800" b="0" i="0" u="none" strike="noStrike" cap="none">
                <a:solidFill>
                  <a:srgbClr val="000000"/>
                </a:solidFill>
                <a:latin typeface="Arial"/>
                <a:ea typeface="Arial"/>
                <a:cs typeface="Arial"/>
                <a:sym typeface="Arial"/>
              </a:rPr>
            </a:br>
            <a:endParaRPr sz="1800" b="0" i="0" u="none" strike="noStrike" cap="none">
              <a:solidFill>
                <a:schemeClr val="dk1"/>
              </a:solidFill>
              <a:latin typeface="Arial"/>
              <a:ea typeface="Arial"/>
              <a:cs typeface="Arial"/>
              <a:sym typeface="Arial"/>
            </a:endParaRPr>
          </a:p>
        </p:txBody>
      </p:sp>
      <p:pic>
        <p:nvPicPr>
          <p:cNvPr id="381" name="Google Shape;381;p7" descr="Brainstorm outline"/>
          <p:cNvPicPr preferRelativeResize="0"/>
          <p:nvPr/>
        </p:nvPicPr>
        <p:blipFill rotWithShape="1">
          <a:blip>
            <a:alphaModFix/>
          </a:blip>
          <a:srcRect/>
          <a:stretch/>
        </p:blipFill>
        <p:spPr>
          <a:xfrm>
            <a:off x="1828856" y="1508434"/>
            <a:ext cx="914400" cy="914400"/>
          </a:xfrm>
          <a:prstGeom prst="rect">
            <a:avLst/>
          </a:prstGeom>
          <a:noFill/>
          <a:ln>
            <a:noFill/>
          </a:ln>
        </p:spPr>
      </p:pic>
      <p:sp>
        <p:nvSpPr>
          <p:cNvPr id="382" name="Google Shape;382;p7"/>
          <p:cNvSpPr txBox="1"/>
          <p:nvPr/>
        </p:nvSpPr>
        <p:spPr>
          <a:xfrm>
            <a:off x="208120" y="150638"/>
            <a:ext cx="7914631" cy="867511"/>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Facilitation ToolKit</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grpSp>
        <p:nvGrpSpPr>
          <p:cNvPr id="520" name="Google Shape;520;p15"/>
          <p:cNvGrpSpPr/>
          <p:nvPr/>
        </p:nvGrpSpPr>
        <p:grpSpPr>
          <a:xfrm>
            <a:off x="7867135" y="0"/>
            <a:ext cx="4324865" cy="2641149"/>
            <a:chOff x="6867015" y="-1"/>
            <a:chExt cx="5324985" cy="3251912"/>
          </a:xfrm>
        </p:grpSpPr>
        <p:sp>
          <p:nvSpPr>
            <p:cNvPr id="521" name="Google Shape;521;p15"/>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22" name="Google Shape;522;p15"/>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23" name="Google Shape;523;p15"/>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24" name="Google Shape;524;p15"/>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525" name="Google Shape;525;p15"/>
          <p:cNvGrpSpPr/>
          <p:nvPr/>
        </p:nvGrpSpPr>
        <p:grpSpPr>
          <a:xfrm rot="-5400000">
            <a:off x="-456263" y="3657954"/>
            <a:ext cx="3655725" cy="2743201"/>
            <a:chOff x="-305" y="-1"/>
            <a:chExt cx="3832880" cy="2876136"/>
          </a:xfrm>
        </p:grpSpPr>
        <p:sp>
          <p:nvSpPr>
            <p:cNvPr id="526" name="Google Shape;526;p15"/>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27" name="Google Shape;527;p15"/>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28" name="Google Shape;528;p15"/>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29" name="Google Shape;529;p15"/>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530" name="Google Shape;530;p15" descr="HELPDESK logo."/>
          <p:cNvPicPr preferRelativeResize="0"/>
          <p:nvPr/>
        </p:nvPicPr>
        <p:blipFill rotWithShape="1">
          <a:blip r:embed="rId3">
            <a:alphaModFix/>
          </a:blip>
          <a:srcRect/>
          <a:stretch/>
        </p:blipFill>
        <p:spPr>
          <a:xfrm>
            <a:off x="9312137" y="109579"/>
            <a:ext cx="2341490" cy="966858"/>
          </a:xfrm>
          <a:prstGeom prst="rect">
            <a:avLst/>
          </a:prstGeom>
          <a:noFill/>
          <a:ln>
            <a:noFill/>
          </a:ln>
        </p:spPr>
      </p:pic>
      <p:pic>
        <p:nvPicPr>
          <p:cNvPr id="531" name="Google Shape;531;p15"/>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532" name="Google Shape;532;p15"/>
          <p:cNvSpPr txBox="1"/>
          <p:nvPr/>
        </p:nvSpPr>
        <p:spPr>
          <a:xfrm>
            <a:off x="208120" y="150638"/>
            <a:ext cx="7914631" cy="867511"/>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Booklet of Promising Practice</a:t>
            </a:r>
            <a:endParaRPr sz="3200" b="1" i="0" u="none" strike="noStrike" cap="none">
              <a:solidFill>
                <a:srgbClr val="203585"/>
              </a:solidFill>
              <a:latin typeface="Arial"/>
              <a:ea typeface="Arial"/>
              <a:cs typeface="Arial"/>
              <a:sym typeface="Arial"/>
            </a:endParaRPr>
          </a:p>
        </p:txBody>
      </p:sp>
      <p:sp>
        <p:nvSpPr>
          <p:cNvPr id="533" name="Google Shape;533;p15"/>
          <p:cNvSpPr txBox="1"/>
          <p:nvPr/>
        </p:nvSpPr>
        <p:spPr>
          <a:xfrm>
            <a:off x="6468225" y="3555782"/>
            <a:ext cx="6025260" cy="294696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800"/>
              <a:buFont typeface="Arial"/>
              <a:buNone/>
            </a:pPr>
            <a:r>
              <a:rPr lang="en-BE" sz="1800" b="1" i="0" u="none" strike="noStrike" cap="none">
                <a:solidFill>
                  <a:schemeClr val="dk1"/>
                </a:solidFill>
                <a:latin typeface="Arial"/>
                <a:ea typeface="Arial"/>
                <a:cs typeface="Arial"/>
                <a:sym typeface="Arial"/>
              </a:rPr>
              <a:t>Booklet Content</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3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Initiatives improving access to EU funding</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Relationships with managing authorities</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Successful project teams</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Handling project difficulties</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Project sustainability</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Administrative simplifications</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12 recommendations from successful organisations</a:t>
            </a:r>
            <a:endParaRPr sz="1400" b="0" i="0" u="none" strike="noStrike" cap="none">
              <a:solidFill>
                <a:srgbClr val="000000"/>
              </a:solidFill>
              <a:latin typeface="Arial"/>
              <a:ea typeface="Arial"/>
              <a:cs typeface="Arial"/>
              <a:sym typeface="Arial"/>
            </a:endParaRPr>
          </a:p>
        </p:txBody>
      </p:sp>
      <p:pic>
        <p:nvPicPr>
          <p:cNvPr id="534" name="Google Shape;534;p15"/>
          <p:cNvPicPr preferRelativeResize="0"/>
          <p:nvPr/>
        </p:nvPicPr>
        <p:blipFill rotWithShape="1">
          <a:blip>
            <a:alphaModFix/>
          </a:blip>
          <a:srcRect/>
          <a:stretch/>
        </p:blipFill>
        <p:spPr>
          <a:xfrm>
            <a:off x="2981885" y="1736308"/>
            <a:ext cx="3381416" cy="4836064"/>
          </a:xfrm>
          <a:prstGeom prst="rect">
            <a:avLst/>
          </a:prstGeom>
          <a:noFill/>
          <a:ln>
            <a:noFill/>
          </a:ln>
        </p:spPr>
      </p:pic>
      <p:pic>
        <p:nvPicPr>
          <p:cNvPr id="535" name="Google Shape;535;p15" descr="A black background with diagonal lines&#10;&#10;Description automatically generated"/>
          <p:cNvPicPr preferRelativeResize="0"/>
          <p:nvPr/>
        </p:nvPicPr>
        <p:blipFill rotWithShape="1">
          <a:blip>
            <a:alphaModFix/>
          </a:blip>
          <a:srcRect/>
          <a:stretch/>
        </p:blipFill>
        <p:spPr>
          <a:xfrm>
            <a:off x="3043885" y="5271416"/>
            <a:ext cx="907127" cy="448249"/>
          </a:xfrm>
          <a:prstGeom prst="rect">
            <a:avLst/>
          </a:prstGeom>
          <a:noFill/>
          <a:ln>
            <a:noFill/>
          </a:ln>
        </p:spPr>
      </p:pic>
      <p:pic>
        <p:nvPicPr>
          <p:cNvPr id="536" name="Google Shape;536;p15" descr="A black background with a curved arrow&#10;&#10;Description automatically generated"/>
          <p:cNvPicPr preferRelativeResize="0"/>
          <p:nvPr/>
        </p:nvPicPr>
        <p:blipFill rotWithShape="1">
          <a:blip>
            <a:alphaModFix/>
          </a:blip>
          <a:srcRect/>
          <a:stretch/>
        </p:blipFill>
        <p:spPr>
          <a:xfrm rot="-2144185">
            <a:off x="2357576" y="2670631"/>
            <a:ext cx="5054509" cy="252274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35"/>
                                        </p:tgtEl>
                                        <p:attrNameLst>
                                          <p:attrName>style.visibility</p:attrName>
                                        </p:attrNameLst>
                                      </p:cBhvr>
                                      <p:to>
                                        <p:strVal val="visible"/>
                                      </p:to>
                                    </p:set>
                                    <p:animEffect transition="in" filter="fade">
                                      <p:cBhvr>
                                        <p:cTn id="7" dur="500"/>
                                        <p:tgtEl>
                                          <p:spTgt spid="5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36"/>
                                        </p:tgtEl>
                                        <p:attrNameLst>
                                          <p:attrName>style.visibility</p:attrName>
                                        </p:attrNameLst>
                                      </p:cBhvr>
                                      <p:to>
                                        <p:strVal val="visible"/>
                                      </p:to>
                                    </p:set>
                                    <p:animEffect transition="in" filter="fade">
                                      <p:cBhvr>
                                        <p:cTn id="12" dur="500"/>
                                        <p:tgtEl>
                                          <p:spTgt spid="53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33"/>
                                        </p:tgtEl>
                                        <p:attrNameLst>
                                          <p:attrName>style.visibility</p:attrName>
                                        </p:attrNameLst>
                                      </p:cBhvr>
                                      <p:to>
                                        <p:strVal val="visible"/>
                                      </p:to>
                                    </p:set>
                                    <p:anim calcmode="lin" valueType="num">
                                      <p:cBhvr additive="base">
                                        <p:cTn id="17" dur="500"/>
                                        <p:tgtEl>
                                          <p:spTgt spid="53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grpSp>
        <p:nvGrpSpPr>
          <p:cNvPr id="541" name="Google Shape;541;g2c034715eee_0_120"/>
          <p:cNvGrpSpPr/>
          <p:nvPr/>
        </p:nvGrpSpPr>
        <p:grpSpPr>
          <a:xfrm>
            <a:off x="7867248" y="0"/>
            <a:ext cx="4324953" cy="2641203"/>
            <a:chOff x="6867015" y="-1"/>
            <a:chExt cx="5324985" cy="3251912"/>
          </a:xfrm>
        </p:grpSpPr>
        <p:sp>
          <p:nvSpPr>
            <p:cNvPr id="542" name="Google Shape;542;g2c034715eee_0_120"/>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43" name="Google Shape;543;g2c034715eee_0_120"/>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44" name="Google Shape;544;g2c034715eee_0_120"/>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45" name="Google Shape;545;g2c034715eee_0_120"/>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546" name="Google Shape;546;g2c034715eee_0_120"/>
          <p:cNvGrpSpPr/>
          <p:nvPr/>
        </p:nvGrpSpPr>
        <p:grpSpPr>
          <a:xfrm rot="-5400000">
            <a:off x="-456271" y="3657887"/>
            <a:ext cx="3655801" cy="2743259"/>
            <a:chOff x="-305" y="-1"/>
            <a:chExt cx="3832880" cy="2876136"/>
          </a:xfrm>
        </p:grpSpPr>
        <p:sp>
          <p:nvSpPr>
            <p:cNvPr id="547" name="Google Shape;547;g2c034715eee_0_120"/>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48" name="Google Shape;548;g2c034715eee_0_120"/>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49" name="Google Shape;549;g2c034715eee_0_120"/>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50" name="Google Shape;550;g2c034715eee_0_120"/>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551" name="Google Shape;551;g2c034715eee_0_120" descr="HELPDESK logo."/>
          <p:cNvPicPr preferRelativeResize="0"/>
          <p:nvPr/>
        </p:nvPicPr>
        <p:blipFill rotWithShape="1">
          <a:blip r:embed="rId3">
            <a:alphaModFix/>
          </a:blip>
          <a:srcRect/>
          <a:stretch/>
        </p:blipFill>
        <p:spPr>
          <a:xfrm>
            <a:off x="9312137" y="109579"/>
            <a:ext cx="2341489" cy="966859"/>
          </a:xfrm>
          <a:prstGeom prst="rect">
            <a:avLst/>
          </a:prstGeom>
          <a:noFill/>
          <a:ln>
            <a:noFill/>
          </a:ln>
        </p:spPr>
      </p:pic>
      <p:pic>
        <p:nvPicPr>
          <p:cNvPr id="552" name="Google Shape;552;g2c034715eee_0_120"/>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553" name="Google Shape;553;g2c034715eee_0_120"/>
          <p:cNvSpPr txBox="1"/>
          <p:nvPr/>
        </p:nvSpPr>
        <p:spPr>
          <a:xfrm>
            <a:off x="2531008" y="1583081"/>
            <a:ext cx="6245400" cy="3678000"/>
          </a:xfrm>
          <a:prstGeom prst="rect">
            <a:avLst/>
          </a:prstGeom>
          <a:noFill/>
          <a:ln>
            <a:noFill/>
          </a:ln>
        </p:spPr>
        <p:txBody>
          <a:bodyPr spcFirstLastPara="1" wrap="square" lIns="91425" tIns="45700" rIns="91425" bIns="45700" anchor="t" anchorCtr="0">
            <a:noAutofit/>
          </a:bodyPr>
          <a:lstStyle/>
          <a:p>
            <a:pPr marL="800100" marR="0" lvl="1" indent="-190500" algn="l" rtl="0">
              <a:lnSpc>
                <a:spcPct val="100000"/>
              </a:lnSpc>
              <a:spcBef>
                <a:spcPts val="0"/>
              </a:spcBef>
              <a:spcAft>
                <a:spcPts val="0"/>
              </a:spcAft>
              <a:buClr>
                <a:schemeClr val="accent1"/>
              </a:buClr>
              <a:buSzPts val="2400"/>
              <a:buFont typeface="Arial"/>
              <a:buNone/>
            </a:pPr>
            <a:endParaRPr sz="1600">
              <a:solidFill>
                <a:schemeClr val="dk1"/>
              </a:solidFill>
            </a:endParaRPr>
          </a:p>
        </p:txBody>
      </p:sp>
      <p:sp>
        <p:nvSpPr>
          <p:cNvPr id="554" name="Google Shape;554;g2c034715eee_0_120"/>
          <p:cNvSpPr txBox="1"/>
          <p:nvPr/>
        </p:nvSpPr>
        <p:spPr>
          <a:xfrm>
            <a:off x="2743240" y="1759134"/>
            <a:ext cx="6245400" cy="4214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BE" sz="2600" b="1">
                <a:solidFill>
                  <a:schemeClr val="dk1"/>
                </a:solidFill>
              </a:rPr>
              <a:t>3 main benefits for Social Service providers</a:t>
            </a:r>
            <a:endParaRPr sz="2600" b="1">
              <a:solidFill>
                <a:schemeClr val="dk1"/>
              </a:solidFill>
            </a:endParaRPr>
          </a:p>
          <a:p>
            <a:pPr marL="0" marR="0" lvl="0" indent="0" algn="l" rtl="0">
              <a:lnSpc>
                <a:spcPct val="100000"/>
              </a:lnSpc>
              <a:spcBef>
                <a:spcPts val="0"/>
              </a:spcBef>
              <a:spcAft>
                <a:spcPts val="0"/>
              </a:spcAft>
              <a:buNone/>
            </a:pPr>
            <a:endParaRPr sz="2600">
              <a:solidFill>
                <a:schemeClr val="dk1"/>
              </a:solidFill>
            </a:endParaRPr>
          </a:p>
          <a:p>
            <a:pPr marL="457200" lvl="0" indent="-393700" algn="l" rtl="0">
              <a:spcBef>
                <a:spcPts val="0"/>
              </a:spcBef>
              <a:spcAft>
                <a:spcPts val="0"/>
              </a:spcAft>
              <a:buClr>
                <a:srgbClr val="181818"/>
              </a:buClr>
              <a:buSzPts val="2600"/>
              <a:buAutoNum type="arabicParenR"/>
            </a:pPr>
            <a:r>
              <a:rPr lang="en-BE" sz="2600">
                <a:solidFill>
                  <a:schemeClr val="dk1"/>
                </a:solidFill>
              </a:rPr>
              <a:t>For advocacy</a:t>
            </a:r>
            <a:endParaRPr sz="2600">
              <a:solidFill>
                <a:schemeClr val="dk1"/>
              </a:solidFill>
            </a:endParaRPr>
          </a:p>
          <a:p>
            <a:pPr marL="457200" lvl="0" indent="-393700" algn="l" rtl="0">
              <a:spcBef>
                <a:spcPts val="0"/>
              </a:spcBef>
              <a:spcAft>
                <a:spcPts val="0"/>
              </a:spcAft>
              <a:buClr>
                <a:srgbClr val="181818"/>
              </a:buClr>
              <a:buSzPts val="2600"/>
              <a:buAutoNum type="arabicParenR"/>
            </a:pPr>
            <a:r>
              <a:rPr lang="en-BE" sz="2600">
                <a:solidFill>
                  <a:schemeClr val="dk1"/>
                </a:solidFill>
              </a:rPr>
              <a:t>For training and capacity building</a:t>
            </a:r>
            <a:endParaRPr sz="2600">
              <a:solidFill>
                <a:schemeClr val="dk1"/>
              </a:solidFill>
            </a:endParaRPr>
          </a:p>
          <a:p>
            <a:pPr marL="457200" lvl="0" indent="-393700" algn="l" rtl="0">
              <a:spcBef>
                <a:spcPts val="0"/>
              </a:spcBef>
              <a:spcAft>
                <a:spcPts val="0"/>
              </a:spcAft>
              <a:buClr>
                <a:srgbClr val="181818"/>
              </a:buClr>
              <a:buSzPts val="2600"/>
              <a:buAutoNum type="arabicParenR"/>
            </a:pPr>
            <a:r>
              <a:rPr lang="en-BE" sz="2600">
                <a:solidFill>
                  <a:schemeClr val="dk1"/>
                </a:solidFill>
              </a:rPr>
              <a:t>To put ourselves in the shoes of Managing Authorities</a:t>
            </a:r>
            <a:endParaRPr sz="2600">
              <a:solidFill>
                <a:schemeClr val="dk1"/>
              </a:solidFill>
            </a:endParaRPr>
          </a:p>
        </p:txBody>
      </p:sp>
      <p:sp>
        <p:nvSpPr>
          <p:cNvPr id="555" name="Google Shape;555;g2c034715eee_0_120"/>
          <p:cNvSpPr/>
          <p:nvPr/>
        </p:nvSpPr>
        <p:spPr>
          <a:xfrm>
            <a:off x="0" y="0"/>
            <a:ext cx="2590800" cy="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br>
              <a:rPr lang="en-BE" sz="1800" b="0" i="0" u="none" strike="noStrike" cap="none">
                <a:solidFill>
                  <a:srgbClr val="000000"/>
                </a:solidFill>
                <a:latin typeface="Arial"/>
                <a:ea typeface="Arial"/>
                <a:cs typeface="Arial"/>
                <a:sym typeface="Arial"/>
              </a:rPr>
            </a:br>
            <a:endParaRPr sz="1800" b="0" i="0" u="none" strike="noStrike" cap="none">
              <a:solidFill>
                <a:schemeClr val="dk1"/>
              </a:solidFill>
              <a:latin typeface="Arial"/>
              <a:ea typeface="Arial"/>
              <a:cs typeface="Arial"/>
              <a:sym typeface="Arial"/>
            </a:endParaRPr>
          </a:p>
        </p:txBody>
      </p:sp>
      <p:pic>
        <p:nvPicPr>
          <p:cNvPr id="556" name="Google Shape;556;g2c034715eee_0_120" descr="Brainstorm outline"/>
          <p:cNvPicPr preferRelativeResize="0"/>
          <p:nvPr/>
        </p:nvPicPr>
        <p:blipFill rotWithShape="1">
          <a:blip>
            <a:alphaModFix/>
          </a:blip>
          <a:srcRect/>
          <a:stretch/>
        </p:blipFill>
        <p:spPr>
          <a:xfrm>
            <a:off x="1676406" y="1842659"/>
            <a:ext cx="914400" cy="914400"/>
          </a:xfrm>
          <a:prstGeom prst="rect">
            <a:avLst/>
          </a:prstGeom>
          <a:noFill/>
          <a:ln>
            <a:noFill/>
          </a:ln>
        </p:spPr>
      </p:pic>
      <p:sp>
        <p:nvSpPr>
          <p:cNvPr id="557" name="Google Shape;557;g2c034715eee_0_120"/>
          <p:cNvSpPr txBox="1"/>
          <p:nvPr/>
        </p:nvSpPr>
        <p:spPr>
          <a:xfrm>
            <a:off x="208120" y="150638"/>
            <a:ext cx="7914600" cy="867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a:solidFill>
                  <a:srgbClr val="203585"/>
                </a:solidFill>
              </a:rPr>
              <a:t>Helpdesk Outcomes</a:t>
            </a:r>
            <a:endParaRPr sz="3200" b="1">
              <a:solidFill>
                <a:srgbClr val="203585"/>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61"/>
        <p:cNvGrpSpPr/>
        <p:nvPr/>
      </p:nvGrpSpPr>
      <p:grpSpPr>
        <a:xfrm>
          <a:off x="0" y="0"/>
          <a:ext cx="0" cy="0"/>
          <a:chOff x="0" y="0"/>
          <a:chExt cx="0" cy="0"/>
        </a:xfrm>
      </p:grpSpPr>
      <p:grpSp>
        <p:nvGrpSpPr>
          <p:cNvPr id="562" name="Google Shape;562;g2c034715eee_0_274"/>
          <p:cNvGrpSpPr/>
          <p:nvPr/>
        </p:nvGrpSpPr>
        <p:grpSpPr>
          <a:xfrm>
            <a:off x="7867248" y="0"/>
            <a:ext cx="4324953" cy="2641203"/>
            <a:chOff x="6867015" y="-1"/>
            <a:chExt cx="5324985" cy="3251912"/>
          </a:xfrm>
        </p:grpSpPr>
        <p:sp>
          <p:nvSpPr>
            <p:cNvPr id="563" name="Google Shape;563;g2c034715eee_0_274"/>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64" name="Google Shape;564;g2c034715eee_0_274"/>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65" name="Google Shape;565;g2c034715eee_0_274"/>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66" name="Google Shape;566;g2c034715eee_0_274"/>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567" name="Google Shape;567;g2c034715eee_0_274"/>
          <p:cNvGrpSpPr/>
          <p:nvPr/>
        </p:nvGrpSpPr>
        <p:grpSpPr>
          <a:xfrm rot="-5400000">
            <a:off x="-456271" y="3657887"/>
            <a:ext cx="3655801" cy="2743259"/>
            <a:chOff x="-305" y="-1"/>
            <a:chExt cx="3832880" cy="2876136"/>
          </a:xfrm>
        </p:grpSpPr>
        <p:sp>
          <p:nvSpPr>
            <p:cNvPr id="568" name="Google Shape;568;g2c034715eee_0_274"/>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69" name="Google Shape;569;g2c034715eee_0_274"/>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70" name="Google Shape;570;g2c034715eee_0_274"/>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71" name="Google Shape;571;g2c034715eee_0_274"/>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572" name="Google Shape;572;g2c034715eee_0_274" descr="HELPDESK logo."/>
          <p:cNvPicPr preferRelativeResize="0"/>
          <p:nvPr/>
        </p:nvPicPr>
        <p:blipFill rotWithShape="1">
          <a:blip r:embed="rId3">
            <a:alphaModFix/>
          </a:blip>
          <a:srcRect/>
          <a:stretch/>
        </p:blipFill>
        <p:spPr>
          <a:xfrm>
            <a:off x="9312137" y="109579"/>
            <a:ext cx="2341489" cy="966859"/>
          </a:xfrm>
          <a:prstGeom prst="rect">
            <a:avLst/>
          </a:prstGeom>
          <a:noFill/>
          <a:ln>
            <a:noFill/>
          </a:ln>
        </p:spPr>
      </p:pic>
      <p:pic>
        <p:nvPicPr>
          <p:cNvPr id="573" name="Google Shape;573;g2c034715eee_0_274"/>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574" name="Google Shape;574;g2c034715eee_0_274"/>
          <p:cNvSpPr txBox="1"/>
          <p:nvPr/>
        </p:nvSpPr>
        <p:spPr>
          <a:xfrm>
            <a:off x="2531008" y="1583081"/>
            <a:ext cx="6245400" cy="3678000"/>
          </a:xfrm>
          <a:prstGeom prst="rect">
            <a:avLst/>
          </a:prstGeom>
          <a:noFill/>
          <a:ln>
            <a:noFill/>
          </a:ln>
        </p:spPr>
        <p:txBody>
          <a:bodyPr spcFirstLastPara="1" wrap="square" lIns="91425" tIns="45700" rIns="91425" bIns="45700" anchor="t" anchorCtr="0">
            <a:noAutofit/>
          </a:bodyPr>
          <a:lstStyle/>
          <a:p>
            <a:pPr marL="800100" marR="0" lvl="1" indent="-190500" algn="l" rtl="0">
              <a:lnSpc>
                <a:spcPct val="100000"/>
              </a:lnSpc>
              <a:spcBef>
                <a:spcPts val="0"/>
              </a:spcBef>
              <a:spcAft>
                <a:spcPts val="0"/>
              </a:spcAft>
              <a:buClr>
                <a:schemeClr val="accent1"/>
              </a:buClr>
              <a:buSzPts val="2400"/>
              <a:buFont typeface="Arial"/>
              <a:buNone/>
            </a:pPr>
            <a:endParaRPr sz="1600">
              <a:solidFill>
                <a:schemeClr val="dk1"/>
              </a:solidFill>
            </a:endParaRPr>
          </a:p>
        </p:txBody>
      </p:sp>
      <p:sp>
        <p:nvSpPr>
          <p:cNvPr id="575" name="Google Shape;575;g2c034715eee_0_274"/>
          <p:cNvSpPr txBox="1"/>
          <p:nvPr/>
        </p:nvSpPr>
        <p:spPr>
          <a:xfrm>
            <a:off x="2743250" y="1241100"/>
            <a:ext cx="7086000" cy="4478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BE" sz="2600" b="1">
                <a:solidFill>
                  <a:schemeClr val="dk1"/>
                </a:solidFill>
              </a:rPr>
              <a:t>To know more about political perspectives on the future of structural funds</a:t>
            </a:r>
            <a:endParaRPr sz="2600" b="1">
              <a:solidFill>
                <a:schemeClr val="dk1"/>
              </a:solidFill>
            </a:endParaRPr>
          </a:p>
          <a:p>
            <a:pPr marL="0" marR="0" lvl="0" indent="0" algn="l" rtl="0">
              <a:lnSpc>
                <a:spcPct val="100000"/>
              </a:lnSpc>
              <a:spcBef>
                <a:spcPts val="0"/>
              </a:spcBef>
              <a:spcAft>
                <a:spcPts val="0"/>
              </a:spcAft>
              <a:buNone/>
            </a:pPr>
            <a:endParaRPr sz="2600" b="1">
              <a:solidFill>
                <a:schemeClr val="dk1"/>
              </a:solidFill>
            </a:endParaRPr>
          </a:p>
          <a:p>
            <a:pPr marL="457200" lvl="0" indent="-393700" algn="l" rtl="0">
              <a:spcBef>
                <a:spcPts val="0"/>
              </a:spcBef>
              <a:spcAft>
                <a:spcPts val="0"/>
              </a:spcAft>
              <a:buClr>
                <a:srgbClr val="181818"/>
              </a:buClr>
              <a:buSzPts val="2600"/>
              <a:buAutoNum type="arabicParenR"/>
            </a:pPr>
            <a:r>
              <a:rPr lang="en-BE" sz="2600">
                <a:solidFill>
                  <a:schemeClr val="dk1"/>
                </a:solidFill>
              </a:rPr>
              <a:t>Read the </a:t>
            </a:r>
            <a:r>
              <a:rPr lang="en-BE" sz="2600" u="sng">
                <a:solidFill>
                  <a:schemeClr val="hlink"/>
                </a:solidFill>
                <a:hlinkClick r:id="rId5"/>
              </a:rPr>
              <a:t>final report</a:t>
            </a:r>
            <a:r>
              <a:rPr lang="en-BE" sz="2600">
                <a:solidFill>
                  <a:schemeClr val="dk1"/>
                </a:solidFill>
              </a:rPr>
              <a:t> of the Group of high-level specialists on the future of Cohesion Policy.</a:t>
            </a:r>
            <a:endParaRPr sz="2600">
              <a:solidFill>
                <a:schemeClr val="dk1"/>
              </a:solidFill>
            </a:endParaRPr>
          </a:p>
          <a:p>
            <a:pPr marL="457200" lvl="0" indent="-393700" algn="l" rtl="0">
              <a:spcBef>
                <a:spcPts val="0"/>
              </a:spcBef>
              <a:spcAft>
                <a:spcPts val="0"/>
              </a:spcAft>
              <a:buClr>
                <a:srgbClr val="181818"/>
              </a:buClr>
              <a:buSzPts val="2600"/>
              <a:buAutoNum type="arabicParenR"/>
            </a:pPr>
            <a:r>
              <a:rPr lang="en-BE" sz="2600">
                <a:solidFill>
                  <a:schemeClr val="dk1"/>
                </a:solidFill>
              </a:rPr>
              <a:t>Read ENSIE’s opinion on the topic (about to be published)</a:t>
            </a:r>
            <a:endParaRPr sz="2600">
              <a:solidFill>
                <a:schemeClr val="dk1"/>
              </a:solidFill>
            </a:endParaRPr>
          </a:p>
          <a:p>
            <a:pPr marL="457200" lvl="0" indent="-393700" algn="l" rtl="0">
              <a:spcBef>
                <a:spcPts val="0"/>
              </a:spcBef>
              <a:spcAft>
                <a:spcPts val="0"/>
              </a:spcAft>
              <a:buClr>
                <a:srgbClr val="181818"/>
              </a:buClr>
              <a:buSzPts val="2600"/>
              <a:buAutoNum type="arabicParenR"/>
            </a:pPr>
            <a:r>
              <a:rPr lang="en-BE" sz="2600">
                <a:solidFill>
                  <a:schemeClr val="dk1"/>
                </a:solidFill>
              </a:rPr>
              <a:t>Joint the brand new </a:t>
            </a:r>
            <a:r>
              <a:rPr lang="en-BE" sz="2600" u="sng">
                <a:solidFill>
                  <a:schemeClr val="hlink"/>
                </a:solidFill>
                <a:hlinkClick r:id="rId6"/>
              </a:rPr>
              <a:t>Helpdesk Linkedin group !</a:t>
            </a:r>
            <a:endParaRPr sz="2600">
              <a:solidFill>
                <a:schemeClr val="dk1"/>
              </a:solidFill>
            </a:endParaRPr>
          </a:p>
        </p:txBody>
      </p:sp>
      <p:sp>
        <p:nvSpPr>
          <p:cNvPr id="576" name="Google Shape;576;g2c034715eee_0_274"/>
          <p:cNvSpPr/>
          <p:nvPr/>
        </p:nvSpPr>
        <p:spPr>
          <a:xfrm>
            <a:off x="0" y="0"/>
            <a:ext cx="2590800" cy="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br>
              <a:rPr lang="en-BE" sz="1800" b="0" i="0" u="none" strike="noStrike" cap="none">
                <a:solidFill>
                  <a:srgbClr val="000000"/>
                </a:solidFill>
                <a:latin typeface="Arial"/>
                <a:ea typeface="Arial"/>
                <a:cs typeface="Arial"/>
                <a:sym typeface="Arial"/>
              </a:rPr>
            </a:br>
            <a:endParaRPr sz="1800" b="0" i="0" u="none" strike="noStrike" cap="none">
              <a:solidFill>
                <a:schemeClr val="dk1"/>
              </a:solidFill>
              <a:latin typeface="Arial"/>
              <a:ea typeface="Arial"/>
              <a:cs typeface="Arial"/>
              <a:sym typeface="Arial"/>
            </a:endParaRPr>
          </a:p>
        </p:txBody>
      </p:sp>
      <p:pic>
        <p:nvPicPr>
          <p:cNvPr id="577" name="Google Shape;577;g2c034715eee_0_274" descr="Brainstorm outline"/>
          <p:cNvPicPr preferRelativeResize="0"/>
          <p:nvPr/>
        </p:nvPicPr>
        <p:blipFill rotWithShape="1">
          <a:blip>
            <a:alphaModFix/>
          </a:blip>
          <a:srcRect/>
          <a:stretch/>
        </p:blipFill>
        <p:spPr>
          <a:xfrm>
            <a:off x="1676406" y="1842659"/>
            <a:ext cx="914400" cy="914400"/>
          </a:xfrm>
          <a:prstGeom prst="rect">
            <a:avLst/>
          </a:prstGeom>
          <a:noFill/>
          <a:ln>
            <a:noFill/>
          </a:ln>
        </p:spPr>
      </p:pic>
      <p:sp>
        <p:nvSpPr>
          <p:cNvPr id="578" name="Google Shape;578;g2c034715eee_0_274"/>
          <p:cNvSpPr txBox="1"/>
          <p:nvPr/>
        </p:nvSpPr>
        <p:spPr>
          <a:xfrm>
            <a:off x="208120" y="150638"/>
            <a:ext cx="7914600" cy="867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Facilitation ToolKit</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82"/>
        <p:cNvGrpSpPr/>
        <p:nvPr/>
      </p:nvGrpSpPr>
      <p:grpSpPr>
        <a:xfrm>
          <a:off x="0" y="0"/>
          <a:ext cx="0" cy="0"/>
          <a:chOff x="0" y="0"/>
          <a:chExt cx="0" cy="0"/>
        </a:xfrm>
      </p:grpSpPr>
      <p:grpSp>
        <p:nvGrpSpPr>
          <p:cNvPr id="583" name="Google Shape;583;g2c0d069789e_0_0"/>
          <p:cNvGrpSpPr/>
          <p:nvPr/>
        </p:nvGrpSpPr>
        <p:grpSpPr>
          <a:xfrm>
            <a:off x="7867248" y="0"/>
            <a:ext cx="4324953" cy="2641203"/>
            <a:chOff x="6867015" y="-1"/>
            <a:chExt cx="5324985" cy="3251912"/>
          </a:xfrm>
        </p:grpSpPr>
        <p:sp>
          <p:nvSpPr>
            <p:cNvPr id="584" name="Google Shape;584;g2c0d069789e_0_0"/>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85" name="Google Shape;585;g2c0d069789e_0_0"/>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86" name="Google Shape;586;g2c0d069789e_0_0"/>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87" name="Google Shape;587;g2c0d069789e_0_0"/>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588" name="Google Shape;588;g2c0d069789e_0_0"/>
          <p:cNvGrpSpPr/>
          <p:nvPr/>
        </p:nvGrpSpPr>
        <p:grpSpPr>
          <a:xfrm rot="-5400000">
            <a:off x="-456271" y="3657887"/>
            <a:ext cx="3655801" cy="2743259"/>
            <a:chOff x="-305" y="-1"/>
            <a:chExt cx="3832880" cy="2876136"/>
          </a:xfrm>
        </p:grpSpPr>
        <p:sp>
          <p:nvSpPr>
            <p:cNvPr id="589" name="Google Shape;589;g2c0d069789e_0_0"/>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90" name="Google Shape;590;g2c0d069789e_0_0"/>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91" name="Google Shape;591;g2c0d069789e_0_0"/>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92" name="Google Shape;592;g2c0d069789e_0_0"/>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593" name="Google Shape;593;g2c0d069789e_0_0" descr="HELPDESK logo."/>
          <p:cNvPicPr preferRelativeResize="0"/>
          <p:nvPr/>
        </p:nvPicPr>
        <p:blipFill rotWithShape="1">
          <a:blip r:embed="rId3">
            <a:alphaModFix/>
          </a:blip>
          <a:srcRect/>
          <a:stretch/>
        </p:blipFill>
        <p:spPr>
          <a:xfrm>
            <a:off x="9312137" y="109579"/>
            <a:ext cx="2341489" cy="966859"/>
          </a:xfrm>
          <a:prstGeom prst="rect">
            <a:avLst/>
          </a:prstGeom>
          <a:noFill/>
          <a:ln>
            <a:noFill/>
          </a:ln>
        </p:spPr>
      </p:pic>
      <p:pic>
        <p:nvPicPr>
          <p:cNvPr id="594" name="Google Shape;594;g2c0d069789e_0_0"/>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595" name="Google Shape;595;g2c0d069789e_0_0"/>
          <p:cNvSpPr txBox="1"/>
          <p:nvPr/>
        </p:nvSpPr>
        <p:spPr>
          <a:xfrm>
            <a:off x="2531008" y="1583081"/>
            <a:ext cx="6245400" cy="3678000"/>
          </a:xfrm>
          <a:prstGeom prst="rect">
            <a:avLst/>
          </a:prstGeom>
          <a:noFill/>
          <a:ln>
            <a:noFill/>
          </a:ln>
        </p:spPr>
        <p:txBody>
          <a:bodyPr spcFirstLastPara="1" wrap="square" lIns="91425" tIns="45700" rIns="91425" bIns="45700" anchor="t" anchorCtr="0">
            <a:noAutofit/>
          </a:bodyPr>
          <a:lstStyle/>
          <a:p>
            <a:pPr marL="800100" marR="0" lvl="1" indent="-190500" algn="l" rtl="0">
              <a:lnSpc>
                <a:spcPct val="100000"/>
              </a:lnSpc>
              <a:spcBef>
                <a:spcPts val="0"/>
              </a:spcBef>
              <a:spcAft>
                <a:spcPts val="0"/>
              </a:spcAft>
              <a:buClr>
                <a:schemeClr val="accent1"/>
              </a:buClr>
              <a:buSzPts val="2400"/>
              <a:buFont typeface="Arial"/>
              <a:buNone/>
            </a:pPr>
            <a:endParaRPr sz="1600">
              <a:solidFill>
                <a:schemeClr val="dk1"/>
              </a:solidFill>
            </a:endParaRPr>
          </a:p>
        </p:txBody>
      </p:sp>
      <p:sp>
        <p:nvSpPr>
          <p:cNvPr id="596" name="Google Shape;596;g2c0d069789e_0_0"/>
          <p:cNvSpPr txBox="1"/>
          <p:nvPr/>
        </p:nvSpPr>
        <p:spPr>
          <a:xfrm>
            <a:off x="2941200" y="2089500"/>
            <a:ext cx="7086000" cy="4478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BE" sz="2100" b="1">
                <a:solidFill>
                  <a:schemeClr val="dk1"/>
                </a:solidFill>
              </a:rPr>
              <a:t>Contact ENSIE</a:t>
            </a:r>
            <a:endParaRPr sz="2100" b="1">
              <a:solidFill>
                <a:schemeClr val="dk1"/>
              </a:solidFill>
            </a:endParaRPr>
          </a:p>
          <a:p>
            <a:pPr marL="0" marR="0" lvl="0" indent="0" algn="l" rtl="0">
              <a:lnSpc>
                <a:spcPct val="100000"/>
              </a:lnSpc>
              <a:spcBef>
                <a:spcPts val="0"/>
              </a:spcBef>
              <a:spcAft>
                <a:spcPts val="0"/>
              </a:spcAft>
              <a:buNone/>
            </a:pPr>
            <a:endParaRPr sz="2100" b="1">
              <a:solidFill>
                <a:schemeClr val="dk1"/>
              </a:solidFill>
            </a:endParaRPr>
          </a:p>
          <a:p>
            <a:pPr marL="0" lvl="0" indent="0" algn="l" rtl="0">
              <a:spcBef>
                <a:spcPts val="0"/>
              </a:spcBef>
              <a:spcAft>
                <a:spcPts val="0"/>
              </a:spcAft>
              <a:buNone/>
            </a:pPr>
            <a:r>
              <a:rPr lang="en-BE" sz="2100">
                <a:solidFill>
                  <a:schemeClr val="dk1"/>
                </a:solidFill>
              </a:rPr>
              <a:t>We are fully involved in the topic, being part of:</a:t>
            </a:r>
            <a:endParaRPr sz="2100">
              <a:solidFill>
                <a:schemeClr val="dk1"/>
              </a:solidFill>
            </a:endParaRPr>
          </a:p>
          <a:p>
            <a:pPr marL="457200" lvl="0" indent="-361950" algn="l" rtl="0">
              <a:spcBef>
                <a:spcPts val="1100"/>
              </a:spcBef>
              <a:spcAft>
                <a:spcPts val="0"/>
              </a:spcAft>
              <a:buClr>
                <a:schemeClr val="dk1"/>
              </a:buClr>
              <a:buSzPts val="2100"/>
              <a:buChar char="-"/>
            </a:pPr>
            <a:r>
              <a:rPr lang="en-BE" sz="2100">
                <a:solidFill>
                  <a:schemeClr val="dk1"/>
                </a:solidFill>
              </a:rPr>
              <a:t>ECoPP(</a:t>
            </a:r>
            <a:r>
              <a:rPr lang="en-BE" sz="2100" u="sng">
                <a:solidFill>
                  <a:schemeClr val="hlink"/>
                </a:solidFill>
                <a:hlinkClick r:id="rId5"/>
              </a:rPr>
              <a:t>European Community of Practice on Partnership</a:t>
            </a:r>
            <a:r>
              <a:rPr lang="en-BE" sz="2100">
                <a:solidFill>
                  <a:schemeClr val="dk1"/>
                </a:solidFill>
              </a:rPr>
              <a:t>)</a:t>
            </a:r>
            <a:endParaRPr sz="900"/>
          </a:p>
          <a:p>
            <a:pPr marL="457200" lvl="0" indent="-361950" algn="l" rtl="0">
              <a:spcBef>
                <a:spcPts val="0"/>
              </a:spcBef>
              <a:spcAft>
                <a:spcPts val="0"/>
              </a:spcAft>
              <a:buClr>
                <a:schemeClr val="dk1"/>
              </a:buClr>
              <a:buSzPts val="2100"/>
              <a:buChar char="-"/>
            </a:pPr>
            <a:r>
              <a:rPr lang="en-BE" sz="2100" u="sng">
                <a:solidFill>
                  <a:schemeClr val="hlink"/>
                </a:solidFill>
                <a:hlinkClick r:id="rId6"/>
              </a:rPr>
              <a:t>CPR partners group</a:t>
            </a:r>
            <a:r>
              <a:rPr lang="en-BE" sz="2100">
                <a:solidFill>
                  <a:schemeClr val="dk1"/>
                </a:solidFill>
              </a:rPr>
              <a:t> (Common Provision Regulation)</a:t>
            </a:r>
            <a:endParaRPr sz="2100">
              <a:solidFill>
                <a:schemeClr val="dk1"/>
              </a:solidFill>
            </a:endParaRPr>
          </a:p>
          <a:p>
            <a:pPr marL="457200" lvl="0" indent="-361950" algn="l" rtl="0">
              <a:spcBef>
                <a:spcPts val="0"/>
              </a:spcBef>
              <a:spcAft>
                <a:spcPts val="0"/>
              </a:spcAft>
              <a:buClr>
                <a:schemeClr val="dk1"/>
              </a:buClr>
              <a:buSzPts val="2100"/>
              <a:buChar char="-"/>
            </a:pPr>
            <a:r>
              <a:rPr lang="en-BE" sz="2100" u="sng">
                <a:solidFill>
                  <a:schemeClr val="hlink"/>
                </a:solidFill>
                <a:hlinkClick r:id="rId7"/>
              </a:rPr>
              <a:t>Fit4Future expert group</a:t>
            </a:r>
            <a:endParaRPr sz="2100">
              <a:solidFill>
                <a:schemeClr val="dk1"/>
              </a:solidFill>
            </a:endParaRPr>
          </a:p>
          <a:p>
            <a:pPr marL="457200" lvl="0" indent="-361950" algn="l" rtl="0">
              <a:spcBef>
                <a:spcPts val="0"/>
              </a:spcBef>
              <a:spcAft>
                <a:spcPts val="0"/>
              </a:spcAft>
              <a:buClr>
                <a:schemeClr val="dk1"/>
              </a:buClr>
              <a:buSzPts val="2100"/>
              <a:buChar char="-"/>
            </a:pPr>
            <a:r>
              <a:rPr lang="en-BE" sz="2100" u="sng">
                <a:solidFill>
                  <a:schemeClr val="hlink"/>
                </a:solidFill>
                <a:hlinkClick r:id="rId8"/>
              </a:rPr>
              <a:t>The Helpdesk</a:t>
            </a:r>
            <a:endParaRPr sz="2100">
              <a:solidFill>
                <a:schemeClr val="dk1"/>
              </a:solidFill>
            </a:endParaRPr>
          </a:p>
          <a:p>
            <a:pPr marL="0" lvl="0" indent="0" algn="l" rtl="0">
              <a:spcBef>
                <a:spcPts val="1100"/>
              </a:spcBef>
              <a:spcAft>
                <a:spcPts val="1100"/>
              </a:spcAft>
              <a:buNone/>
            </a:pPr>
            <a:r>
              <a:rPr lang="en-BE" sz="2100">
                <a:solidFill>
                  <a:schemeClr val="dk1"/>
                </a:solidFill>
              </a:rPr>
              <a:t>We can respond to your questions and share your experiences to high-level policy makers.</a:t>
            </a:r>
            <a:endParaRPr sz="2100">
              <a:solidFill>
                <a:schemeClr val="dk1"/>
              </a:solidFill>
            </a:endParaRPr>
          </a:p>
        </p:txBody>
      </p:sp>
      <p:sp>
        <p:nvSpPr>
          <p:cNvPr id="597" name="Google Shape;597;g2c0d069789e_0_0"/>
          <p:cNvSpPr/>
          <p:nvPr/>
        </p:nvSpPr>
        <p:spPr>
          <a:xfrm>
            <a:off x="0" y="0"/>
            <a:ext cx="2590800" cy="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br>
              <a:rPr lang="en-BE" sz="1800" b="0" i="0" u="none" strike="noStrike" cap="none">
                <a:solidFill>
                  <a:srgbClr val="000000"/>
                </a:solidFill>
                <a:latin typeface="Arial"/>
                <a:ea typeface="Arial"/>
                <a:cs typeface="Arial"/>
                <a:sym typeface="Arial"/>
              </a:rPr>
            </a:br>
            <a:endParaRPr sz="1800" b="0" i="0" u="none" strike="noStrike" cap="none">
              <a:solidFill>
                <a:schemeClr val="dk1"/>
              </a:solidFill>
              <a:latin typeface="Arial"/>
              <a:ea typeface="Arial"/>
              <a:cs typeface="Arial"/>
              <a:sym typeface="Arial"/>
            </a:endParaRPr>
          </a:p>
        </p:txBody>
      </p:sp>
      <p:pic>
        <p:nvPicPr>
          <p:cNvPr id="598" name="Google Shape;598;g2c0d069789e_0_0" descr="Brainstorm outline"/>
          <p:cNvPicPr preferRelativeResize="0"/>
          <p:nvPr/>
        </p:nvPicPr>
        <p:blipFill rotWithShape="1">
          <a:blip>
            <a:alphaModFix/>
          </a:blip>
          <a:srcRect/>
          <a:stretch/>
        </p:blipFill>
        <p:spPr>
          <a:xfrm>
            <a:off x="2026806" y="2174134"/>
            <a:ext cx="914400" cy="914400"/>
          </a:xfrm>
          <a:prstGeom prst="rect">
            <a:avLst/>
          </a:prstGeom>
          <a:noFill/>
          <a:ln>
            <a:noFill/>
          </a:ln>
        </p:spPr>
      </p:pic>
      <p:sp>
        <p:nvSpPr>
          <p:cNvPr id="599" name="Google Shape;599;g2c0d069789e_0_0"/>
          <p:cNvSpPr txBox="1"/>
          <p:nvPr/>
        </p:nvSpPr>
        <p:spPr>
          <a:xfrm>
            <a:off x="208120" y="150638"/>
            <a:ext cx="7914600" cy="867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Facilitation ToolKit</a:t>
            </a:r>
            <a:endParaRPr sz="3200" b="1" i="0" u="none" strike="noStrike" cap="none">
              <a:solidFill>
                <a:srgbClr val="203585"/>
              </a:solidFill>
              <a:latin typeface="Arial"/>
              <a:ea typeface="Arial"/>
              <a:cs typeface="Arial"/>
              <a:sym typeface="Arial"/>
            </a:endParaRPr>
          </a:p>
        </p:txBody>
      </p:sp>
      <p:pic>
        <p:nvPicPr>
          <p:cNvPr id="600" name="Google Shape;600;g2c0d069789e_0_0"/>
          <p:cNvPicPr preferRelativeResize="0"/>
          <p:nvPr/>
        </p:nvPicPr>
        <p:blipFill>
          <a:blip>
            <a:alphaModFix/>
          </a:blip>
          <a:stretch>
            <a:fillRect/>
          </a:stretch>
        </p:blipFill>
        <p:spPr>
          <a:xfrm>
            <a:off x="3164444" y="1130003"/>
            <a:ext cx="2409825" cy="84772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04"/>
        <p:cNvGrpSpPr/>
        <p:nvPr/>
      </p:nvGrpSpPr>
      <p:grpSpPr>
        <a:xfrm>
          <a:off x="0" y="0"/>
          <a:ext cx="0" cy="0"/>
          <a:chOff x="0" y="0"/>
          <a:chExt cx="0" cy="0"/>
        </a:xfrm>
      </p:grpSpPr>
      <p:sp>
        <p:nvSpPr>
          <p:cNvPr id="605" name="Google Shape;605;g2c034715eee_0_27"/>
          <p:cNvSpPr txBox="1">
            <a:spLocks noGrp="1"/>
          </p:cNvSpPr>
          <p:nvPr>
            <p:ph type="title"/>
          </p:nvPr>
        </p:nvSpPr>
        <p:spPr>
          <a:xfrm>
            <a:off x="2768782" y="3412928"/>
            <a:ext cx="9162900" cy="14229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br>
              <a:rPr lang="en-BE" sz="2400" b="1">
                <a:solidFill>
                  <a:srgbClr val="0070C0"/>
                </a:solidFill>
                <a:latin typeface="Calibri"/>
                <a:ea typeface="Calibri"/>
                <a:cs typeface="Calibri"/>
                <a:sym typeface="Calibri"/>
              </a:rPr>
            </a:br>
            <a:endParaRPr sz="2400" b="1">
              <a:solidFill>
                <a:srgbClr val="0070C0"/>
              </a:solidFill>
              <a:latin typeface="Calibri"/>
              <a:ea typeface="Calibri"/>
              <a:cs typeface="Calibri"/>
              <a:sym typeface="Calibri"/>
            </a:endParaRPr>
          </a:p>
          <a:p>
            <a:pPr marL="0" lvl="0" indent="0" algn="l" rtl="0">
              <a:lnSpc>
                <a:spcPct val="90000"/>
              </a:lnSpc>
              <a:spcBef>
                <a:spcPts val="0"/>
              </a:spcBef>
              <a:spcAft>
                <a:spcPts val="0"/>
              </a:spcAft>
              <a:buSzPts val="1800"/>
              <a:buNone/>
            </a:pPr>
            <a:r>
              <a:rPr lang="en-BE" sz="2400" b="1">
                <a:solidFill>
                  <a:schemeClr val="dk1"/>
                </a:solidFill>
                <a:latin typeface="Calibri"/>
                <a:ea typeface="Calibri"/>
                <a:cs typeface="Calibri"/>
                <a:sym typeface="Calibri"/>
              </a:rPr>
              <a:t>Who are we?</a:t>
            </a:r>
            <a:br>
              <a:rPr lang="en-BE" sz="2400" b="1">
                <a:solidFill>
                  <a:schemeClr val="dk1"/>
                </a:solidFill>
                <a:latin typeface="Calibri"/>
                <a:ea typeface="Calibri"/>
                <a:cs typeface="Calibri"/>
                <a:sym typeface="Calibri"/>
              </a:rPr>
            </a:br>
            <a:br>
              <a:rPr lang="en-BE" sz="2400" b="1">
                <a:solidFill>
                  <a:schemeClr val="dk1"/>
                </a:solidFill>
                <a:latin typeface="Calibri"/>
                <a:ea typeface="Calibri"/>
                <a:cs typeface="Calibri"/>
                <a:sym typeface="Calibri"/>
              </a:rPr>
            </a:br>
            <a:r>
              <a:rPr lang="en-BE" sz="2400" b="1">
                <a:solidFill>
                  <a:schemeClr val="dk1"/>
                </a:solidFill>
                <a:latin typeface="Calibri"/>
                <a:ea typeface="Calibri"/>
                <a:cs typeface="Calibri"/>
                <a:sym typeface="Calibri"/>
              </a:rPr>
              <a:t>- </a:t>
            </a:r>
            <a:r>
              <a:rPr lang="en-BE" sz="2400" b="1" i="0" u="none" strike="noStrike">
                <a:solidFill>
                  <a:schemeClr val="dk1"/>
                </a:solidFill>
                <a:latin typeface="Calibri"/>
                <a:ea typeface="Calibri"/>
                <a:cs typeface="Calibri"/>
                <a:sym typeface="Calibri"/>
              </a:rPr>
              <a:t>ENSIE </a:t>
            </a:r>
            <a:r>
              <a:rPr lang="en-BE" sz="2400" b="0" i="0" u="none" strike="noStrike">
                <a:solidFill>
                  <a:schemeClr val="dk1"/>
                </a:solidFill>
                <a:latin typeface="Calibri"/>
                <a:ea typeface="Calibri"/>
                <a:cs typeface="Calibri"/>
                <a:sym typeface="Calibri"/>
              </a:rPr>
              <a:t>is the </a:t>
            </a:r>
            <a:r>
              <a:rPr lang="en-BE" sz="2400" b="1" i="0" u="none" strike="noStrike">
                <a:solidFill>
                  <a:schemeClr val="dk1"/>
                </a:solidFill>
                <a:latin typeface="Calibri"/>
                <a:ea typeface="Calibri"/>
                <a:cs typeface="Calibri"/>
                <a:sym typeface="Calibri"/>
              </a:rPr>
              <a:t>European Network of Social Integration Enterprises</a:t>
            </a:r>
            <a:r>
              <a:rPr lang="en-BE" sz="2400" b="0" i="0" u="none" strike="noStrike">
                <a:solidFill>
                  <a:schemeClr val="dk1"/>
                </a:solidFill>
                <a:latin typeface="Calibri"/>
                <a:ea typeface="Calibri"/>
                <a:cs typeface="Calibri"/>
                <a:sym typeface="Calibri"/>
              </a:rPr>
              <a:t>, established in 2001</a:t>
            </a:r>
            <a:br>
              <a:rPr lang="en-BE" sz="2400" b="0" i="0" u="none" strike="noStrike">
                <a:solidFill>
                  <a:schemeClr val="dk1"/>
                </a:solidFill>
                <a:latin typeface="Calibri"/>
                <a:ea typeface="Calibri"/>
                <a:cs typeface="Calibri"/>
                <a:sym typeface="Calibri"/>
              </a:rPr>
            </a:br>
            <a:br>
              <a:rPr lang="en-BE" sz="2400" b="0" i="0" u="none" strike="noStrike">
                <a:solidFill>
                  <a:schemeClr val="dk1"/>
                </a:solidFill>
                <a:latin typeface="Calibri"/>
                <a:ea typeface="Calibri"/>
                <a:cs typeface="Calibri"/>
                <a:sym typeface="Calibri"/>
              </a:rPr>
            </a:br>
            <a:r>
              <a:rPr lang="en-BE" sz="2400" b="0" i="0" u="none" strike="noStrike">
                <a:solidFill>
                  <a:schemeClr val="dk1"/>
                </a:solidFill>
                <a:latin typeface="Calibri"/>
                <a:ea typeface="Calibri"/>
                <a:cs typeface="Calibri"/>
                <a:sym typeface="Calibri"/>
              </a:rPr>
              <a:t>- It gathers</a:t>
            </a:r>
            <a:r>
              <a:rPr lang="en-BE" sz="2400" b="1" i="0" u="none" strike="noStrike">
                <a:solidFill>
                  <a:schemeClr val="dk1"/>
                </a:solidFill>
                <a:latin typeface="Calibri"/>
                <a:ea typeface="Calibri"/>
                <a:cs typeface="Calibri"/>
                <a:sym typeface="Calibri"/>
              </a:rPr>
              <a:t> 31 </a:t>
            </a:r>
            <a:r>
              <a:rPr lang="en-BE" sz="2400" b="0" i="0" u="none" strike="noStrike">
                <a:solidFill>
                  <a:schemeClr val="dk1"/>
                </a:solidFill>
                <a:latin typeface="Calibri"/>
                <a:ea typeface="Calibri"/>
                <a:cs typeface="Calibri"/>
                <a:sym typeface="Calibri"/>
              </a:rPr>
              <a:t>national, regional and local networks </a:t>
            </a:r>
            <a:r>
              <a:rPr lang="en-BE" sz="2400" b="0" i="0">
                <a:solidFill>
                  <a:schemeClr val="dk1"/>
                </a:solidFill>
                <a:latin typeface="Calibri"/>
                <a:ea typeface="Calibri"/>
                <a:cs typeface="Calibri"/>
                <a:sym typeface="Calibri"/>
              </a:rPr>
              <a:t>​i</a:t>
            </a:r>
            <a:r>
              <a:rPr lang="en-BE" sz="2400" b="0" i="0" u="none" strike="noStrike">
                <a:solidFill>
                  <a:schemeClr val="dk1"/>
                </a:solidFill>
                <a:latin typeface="Calibri"/>
                <a:ea typeface="Calibri"/>
                <a:cs typeface="Calibri"/>
                <a:sym typeface="Calibri"/>
              </a:rPr>
              <a:t>n </a:t>
            </a:r>
            <a:r>
              <a:rPr lang="en-BE" sz="2400" b="1" i="0" u="none" strike="noStrike">
                <a:solidFill>
                  <a:schemeClr val="dk1"/>
                </a:solidFill>
                <a:latin typeface="Calibri"/>
                <a:ea typeface="Calibri"/>
                <a:cs typeface="Calibri"/>
                <a:sym typeface="Calibri"/>
              </a:rPr>
              <a:t>21 </a:t>
            </a:r>
            <a:r>
              <a:rPr lang="en-BE" sz="2400" b="0" i="0" u="none" strike="noStrike">
                <a:solidFill>
                  <a:schemeClr val="dk1"/>
                </a:solidFill>
                <a:latin typeface="Calibri"/>
                <a:ea typeface="Calibri"/>
                <a:cs typeface="Calibri"/>
                <a:sym typeface="Calibri"/>
              </a:rPr>
              <a:t>countries across the </a:t>
            </a:r>
            <a:r>
              <a:rPr lang="en-BE" sz="2400" b="1" i="0" u="none" strike="noStrike">
                <a:solidFill>
                  <a:schemeClr val="dk1"/>
                </a:solidFill>
                <a:latin typeface="Calibri"/>
                <a:ea typeface="Calibri"/>
                <a:cs typeface="Calibri"/>
                <a:sym typeface="Calibri"/>
              </a:rPr>
              <a:t>EU</a:t>
            </a:r>
            <a:r>
              <a:rPr lang="en-BE" sz="2400" b="0" i="0" u="none" strike="noStrike">
                <a:solidFill>
                  <a:schemeClr val="dk1"/>
                </a:solidFill>
                <a:latin typeface="Calibri"/>
                <a:ea typeface="Calibri"/>
                <a:cs typeface="Calibri"/>
                <a:sym typeface="Calibri"/>
              </a:rPr>
              <a:t> + Azerbaïjan, Moldova, Serbia and Ukraine.</a:t>
            </a:r>
            <a:r>
              <a:rPr lang="en-BE" sz="2400" b="0" i="0">
                <a:solidFill>
                  <a:schemeClr val="dk1"/>
                </a:solidFill>
                <a:latin typeface="Calibri"/>
                <a:ea typeface="Calibri"/>
                <a:cs typeface="Calibri"/>
                <a:sym typeface="Calibri"/>
              </a:rPr>
              <a:t>​</a:t>
            </a:r>
            <a:br>
              <a:rPr lang="en-BE" sz="2400" b="0" i="0">
                <a:solidFill>
                  <a:schemeClr val="dk1"/>
                </a:solidFill>
                <a:latin typeface="Calibri"/>
                <a:ea typeface="Calibri"/>
                <a:cs typeface="Calibri"/>
                <a:sym typeface="Calibri"/>
              </a:rPr>
            </a:br>
            <a:br>
              <a:rPr lang="en-BE" sz="2400" b="0" i="0">
                <a:solidFill>
                  <a:schemeClr val="dk1"/>
                </a:solidFill>
                <a:latin typeface="Calibri"/>
                <a:ea typeface="Calibri"/>
                <a:cs typeface="Calibri"/>
                <a:sym typeface="Calibri"/>
              </a:rPr>
            </a:br>
            <a:br>
              <a:rPr lang="en-BE" sz="2400" b="1">
                <a:latin typeface="Calibri"/>
                <a:ea typeface="Calibri"/>
                <a:cs typeface="Calibri"/>
                <a:sym typeface="Calibri"/>
              </a:rPr>
            </a:br>
            <a:endParaRPr sz="2400" b="1">
              <a:latin typeface="Calibri"/>
              <a:ea typeface="Calibri"/>
              <a:cs typeface="Calibri"/>
              <a:sym typeface="Calibri"/>
            </a:endParaRPr>
          </a:p>
        </p:txBody>
      </p:sp>
      <p:grpSp>
        <p:nvGrpSpPr>
          <p:cNvPr id="606" name="Google Shape;606;g2c034715eee_0_27"/>
          <p:cNvGrpSpPr/>
          <p:nvPr/>
        </p:nvGrpSpPr>
        <p:grpSpPr>
          <a:xfrm>
            <a:off x="7867248" y="0"/>
            <a:ext cx="4324953" cy="2641203"/>
            <a:chOff x="6867015" y="-1"/>
            <a:chExt cx="5324985" cy="3251912"/>
          </a:xfrm>
        </p:grpSpPr>
        <p:sp>
          <p:nvSpPr>
            <p:cNvPr id="607" name="Google Shape;607;g2c034715eee_0_27"/>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608" name="Google Shape;608;g2c034715eee_0_27"/>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609" name="Google Shape;609;g2c034715eee_0_27"/>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610" name="Google Shape;610;g2c034715eee_0_27"/>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grpSp>
      <p:grpSp>
        <p:nvGrpSpPr>
          <p:cNvPr id="611" name="Google Shape;611;g2c034715eee_0_27"/>
          <p:cNvGrpSpPr/>
          <p:nvPr/>
        </p:nvGrpSpPr>
        <p:grpSpPr>
          <a:xfrm rot="-5400000">
            <a:off x="-456273" y="3658469"/>
            <a:ext cx="3655801" cy="2743259"/>
            <a:chOff x="-305" y="-1"/>
            <a:chExt cx="3832880" cy="2876136"/>
          </a:xfrm>
        </p:grpSpPr>
        <p:sp>
          <p:nvSpPr>
            <p:cNvPr id="612" name="Google Shape;612;g2c034715eee_0_27"/>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613" name="Google Shape;613;g2c034715eee_0_27"/>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614" name="Google Shape;614;g2c034715eee_0_27"/>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615" name="Google Shape;615;g2c034715eee_0_27"/>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grpSp>
      <p:pic>
        <p:nvPicPr>
          <p:cNvPr id="616" name="Google Shape;616;g2c034715eee_0_27" descr="HELPDESK logo."/>
          <p:cNvPicPr preferRelativeResize="0"/>
          <p:nvPr/>
        </p:nvPicPr>
        <p:blipFill rotWithShape="1">
          <a:blip>
            <a:alphaModFix/>
          </a:blip>
          <a:srcRect/>
          <a:stretch/>
        </p:blipFill>
        <p:spPr>
          <a:xfrm>
            <a:off x="6026826" y="194546"/>
            <a:ext cx="2646841" cy="1020075"/>
          </a:xfrm>
          <a:prstGeom prst="rect">
            <a:avLst/>
          </a:prstGeom>
          <a:noFill/>
          <a:ln>
            <a:noFill/>
          </a:ln>
        </p:spPr>
      </p:pic>
      <p:pic>
        <p:nvPicPr>
          <p:cNvPr id="617" name="Google Shape;617;g2c034715eee_0_27" descr="Co-funded by the European Union logo "/>
          <p:cNvPicPr preferRelativeResize="0"/>
          <p:nvPr/>
        </p:nvPicPr>
        <p:blipFill rotWithShape="1">
          <a:blip>
            <a:alphaModFix/>
          </a:blip>
          <a:srcRect/>
          <a:stretch/>
        </p:blipFill>
        <p:spPr>
          <a:xfrm>
            <a:off x="9052681" y="419354"/>
            <a:ext cx="2998034" cy="627125"/>
          </a:xfrm>
          <a:prstGeom prst="rect">
            <a:avLst/>
          </a:prstGeom>
          <a:noFill/>
          <a:ln>
            <a:noFill/>
          </a:ln>
        </p:spPr>
      </p:pic>
      <p:pic>
        <p:nvPicPr>
          <p:cNvPr id="618" name="Google Shape;618;g2c034715eee_0_27"/>
          <p:cNvPicPr preferRelativeResize="0"/>
          <p:nvPr/>
        </p:nvPicPr>
        <p:blipFill rotWithShape="1">
          <a:blip>
            <a:alphaModFix/>
          </a:blip>
          <a:srcRect/>
          <a:stretch/>
        </p:blipFill>
        <p:spPr>
          <a:xfrm>
            <a:off x="1085709" y="1644617"/>
            <a:ext cx="1466545" cy="1466545"/>
          </a:xfrm>
          <a:prstGeom prst="rect">
            <a:avLst/>
          </a:prstGeom>
          <a:noFill/>
          <a:ln>
            <a:noFill/>
          </a:ln>
        </p:spPr>
      </p:pic>
      <p:pic>
        <p:nvPicPr>
          <p:cNvPr id="619" name="Google Shape;619;g2c034715eee_0_27"/>
          <p:cNvPicPr preferRelativeResize="0"/>
          <p:nvPr/>
        </p:nvPicPr>
        <p:blipFill>
          <a:blip>
            <a:alphaModFix/>
          </a:blip>
          <a:stretch>
            <a:fillRect/>
          </a:stretch>
        </p:blipFill>
        <p:spPr>
          <a:xfrm>
            <a:off x="2768782" y="1793465"/>
            <a:ext cx="2409825" cy="847725"/>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23"/>
        <p:cNvGrpSpPr/>
        <p:nvPr/>
      </p:nvGrpSpPr>
      <p:grpSpPr>
        <a:xfrm>
          <a:off x="0" y="0"/>
          <a:ext cx="0" cy="0"/>
          <a:chOff x="0" y="0"/>
          <a:chExt cx="0" cy="0"/>
        </a:xfrm>
      </p:grpSpPr>
      <p:sp>
        <p:nvSpPr>
          <p:cNvPr id="624" name="Google Shape;624;p16"/>
          <p:cNvSpPr/>
          <p:nvPr/>
        </p:nvSpPr>
        <p:spPr>
          <a:xfrm>
            <a:off x="0" y="1"/>
            <a:ext cx="1219169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625" name="Google Shape;625;p16"/>
          <p:cNvGrpSpPr/>
          <p:nvPr/>
        </p:nvGrpSpPr>
        <p:grpSpPr>
          <a:xfrm>
            <a:off x="-305" y="-1298"/>
            <a:ext cx="2514948" cy="2174333"/>
            <a:chOff x="-305" y="-4155"/>
            <a:chExt cx="2514948" cy="2174333"/>
          </a:xfrm>
        </p:grpSpPr>
        <p:sp>
          <p:nvSpPr>
            <p:cNvPr id="626" name="Google Shape;626;p16"/>
            <p:cNvSpPr/>
            <p:nvPr/>
          </p:nvSpPr>
          <p:spPr>
            <a:xfrm>
              <a:off x="-305" y="0"/>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27" name="Google Shape;627;p16"/>
            <p:cNvSpPr/>
            <p:nvPr/>
          </p:nvSpPr>
          <p:spPr>
            <a:xfrm>
              <a:off x="-305" y="-4155"/>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28" name="Google Shape;628;p16"/>
            <p:cNvSpPr/>
            <p:nvPr/>
          </p:nvSpPr>
          <p:spPr>
            <a:xfrm>
              <a:off x="-305" y="0"/>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800"/>
                <a:buFont typeface="Arial"/>
                <a:buNone/>
              </a:pPr>
              <a:endParaRPr sz="800" b="0" i="0" u="none" strike="noStrike" cap="none">
                <a:solidFill>
                  <a:schemeClr val="lt1"/>
                </a:solidFill>
                <a:latin typeface="Calibri"/>
                <a:ea typeface="Calibri"/>
                <a:cs typeface="Calibri"/>
                <a:sym typeface="Calibri"/>
              </a:endParaRPr>
            </a:p>
          </p:txBody>
        </p:sp>
        <p:sp>
          <p:nvSpPr>
            <p:cNvPr id="629" name="Google Shape;629;p16"/>
            <p:cNvSpPr/>
            <p:nvPr/>
          </p:nvSpPr>
          <p:spPr>
            <a:xfrm>
              <a:off x="305" y="1"/>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630" name="Google Shape;630;p16"/>
          <p:cNvGrpSpPr/>
          <p:nvPr/>
        </p:nvGrpSpPr>
        <p:grpSpPr>
          <a:xfrm rot="5400000" flipH="1">
            <a:off x="8304973" y="939510"/>
            <a:ext cx="4826538" cy="2947516"/>
            <a:chOff x="6867015" y="-1"/>
            <a:chExt cx="5324985" cy="3251912"/>
          </a:xfrm>
        </p:grpSpPr>
        <p:sp>
          <p:nvSpPr>
            <p:cNvPr id="631" name="Google Shape;631;p16"/>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32" name="Google Shape;632;p16"/>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33" name="Google Shape;633;p16"/>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34" name="Google Shape;634;p16"/>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635" name="Google Shape;635;p16" descr="HELPDESK logo."/>
          <p:cNvPicPr preferRelativeResize="0"/>
          <p:nvPr/>
        </p:nvPicPr>
        <p:blipFill rotWithShape="1">
          <a:blip r:embed="rId3">
            <a:alphaModFix/>
          </a:blip>
          <a:srcRect/>
          <a:stretch/>
        </p:blipFill>
        <p:spPr>
          <a:xfrm>
            <a:off x="4613670" y="194546"/>
            <a:ext cx="2646842" cy="1020075"/>
          </a:xfrm>
          <a:prstGeom prst="rect">
            <a:avLst/>
          </a:prstGeom>
          <a:noFill/>
          <a:ln>
            <a:noFill/>
          </a:ln>
        </p:spPr>
      </p:pic>
      <p:sp>
        <p:nvSpPr>
          <p:cNvPr id="636" name="Google Shape;636;p16"/>
          <p:cNvSpPr txBox="1"/>
          <p:nvPr/>
        </p:nvSpPr>
        <p:spPr>
          <a:xfrm>
            <a:off x="2851426" y="2594712"/>
            <a:ext cx="6270171" cy="1020075"/>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accent1"/>
              </a:buClr>
              <a:buSzPts val="4400"/>
              <a:buFont typeface="Calibri"/>
              <a:buNone/>
            </a:pPr>
            <a:r>
              <a:rPr lang="en-BE" sz="4800" b="1" i="0" u="none" strike="noStrike" cap="none">
                <a:solidFill>
                  <a:srgbClr val="0E4194"/>
                </a:solidFill>
                <a:latin typeface="Arial"/>
                <a:ea typeface="Arial"/>
                <a:cs typeface="Arial"/>
                <a:sym typeface="Arial"/>
              </a:rPr>
              <a:t>Thank you!</a:t>
            </a:r>
            <a:endParaRPr sz="6000" b="1" i="0" u="none" strike="noStrike" cap="none">
              <a:solidFill>
                <a:srgbClr val="0E4194"/>
              </a:solidFill>
              <a:latin typeface="Arial"/>
              <a:ea typeface="Arial"/>
              <a:cs typeface="Arial"/>
              <a:sym typeface="Arial"/>
            </a:endParaRPr>
          </a:p>
        </p:txBody>
      </p:sp>
      <p:pic>
        <p:nvPicPr>
          <p:cNvPr id="637" name="Google Shape;637;p16"/>
          <p:cNvPicPr preferRelativeResize="0"/>
          <p:nvPr/>
        </p:nvPicPr>
        <p:blipFill rotWithShape="1">
          <a:blip r:embed="rId4">
            <a:alphaModFix/>
          </a:blip>
          <a:srcRect/>
          <a:stretch/>
        </p:blipFill>
        <p:spPr>
          <a:xfrm>
            <a:off x="395926" y="5595979"/>
            <a:ext cx="1137502" cy="1152442"/>
          </a:xfrm>
          <a:prstGeom prst="rect">
            <a:avLst/>
          </a:prstGeom>
          <a:noFill/>
          <a:ln>
            <a:noFill/>
          </a:ln>
        </p:spPr>
      </p:pic>
      <p:sp>
        <p:nvSpPr>
          <p:cNvPr id="638" name="Google Shape;638;p16"/>
          <p:cNvSpPr txBox="1"/>
          <p:nvPr/>
        </p:nvSpPr>
        <p:spPr>
          <a:xfrm>
            <a:off x="2298409" y="4263288"/>
            <a:ext cx="7595100" cy="708000"/>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Clr>
                <a:srgbClr val="000000"/>
              </a:buClr>
              <a:buSzPts val="1600"/>
              <a:buFont typeface="Arial"/>
              <a:buNone/>
            </a:pPr>
            <a:r>
              <a:rPr lang="en-BE" sz="1600" b="1" i="0" u="none" strike="noStrike" cap="none">
                <a:solidFill>
                  <a:schemeClr val="dk1"/>
                </a:solidFill>
                <a:latin typeface="Arial"/>
                <a:ea typeface="Arial"/>
                <a:cs typeface="Arial"/>
                <a:sym typeface="Arial"/>
              </a:rPr>
              <a:t>Contact:</a:t>
            </a:r>
            <a:endParaRPr sz="1600" b="1" i="0" u="none" strike="noStrike" cap="none">
              <a:solidFill>
                <a:schemeClr val="dk1"/>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1600"/>
              <a:buFont typeface="Arial"/>
              <a:buNone/>
            </a:pPr>
            <a:r>
              <a:rPr lang="en-BE" sz="1600" b="1">
                <a:solidFill>
                  <a:schemeClr val="dk1"/>
                </a:solidFill>
              </a:rPr>
              <a:t>baptiste.vasseur@ensie.org</a:t>
            </a: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2c034715eee_0_234"/>
          <p:cNvSpPr txBox="1">
            <a:spLocks noGrp="1"/>
          </p:cNvSpPr>
          <p:nvPr>
            <p:ph type="title"/>
          </p:nvPr>
        </p:nvSpPr>
        <p:spPr>
          <a:xfrm>
            <a:off x="2768775" y="2194625"/>
            <a:ext cx="9162900" cy="26412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br>
              <a:rPr lang="en-BE" sz="2400" b="1" dirty="0">
                <a:solidFill>
                  <a:srgbClr val="0070C0"/>
                </a:solidFill>
                <a:latin typeface="Calibri"/>
                <a:ea typeface="Calibri"/>
                <a:cs typeface="Calibri"/>
                <a:sym typeface="Calibri"/>
              </a:rPr>
            </a:br>
            <a:endParaRPr sz="2400" b="1" dirty="0">
              <a:solidFill>
                <a:srgbClr val="0070C0"/>
              </a:solidFill>
              <a:latin typeface="Calibri"/>
              <a:ea typeface="Calibri"/>
              <a:cs typeface="Calibri"/>
              <a:sym typeface="Calibri"/>
            </a:endParaRPr>
          </a:p>
          <a:p>
            <a:pPr marL="0" lvl="0" indent="0" algn="l" rtl="0">
              <a:lnSpc>
                <a:spcPct val="90000"/>
              </a:lnSpc>
              <a:spcBef>
                <a:spcPts val="0"/>
              </a:spcBef>
              <a:spcAft>
                <a:spcPts val="0"/>
              </a:spcAft>
              <a:buSzPts val="1800"/>
              <a:buNone/>
            </a:pPr>
            <a:r>
              <a:rPr lang="en-BE" sz="2400" b="1" dirty="0">
                <a:latin typeface="Calibri"/>
                <a:ea typeface="Calibri"/>
                <a:cs typeface="Calibri"/>
                <a:sym typeface="Calibri"/>
              </a:rPr>
              <a:t>This presentation is not:</a:t>
            </a:r>
            <a:br>
              <a:rPr lang="en-BE" sz="2400" b="1" dirty="0">
                <a:solidFill>
                  <a:schemeClr val="dk1"/>
                </a:solidFill>
                <a:latin typeface="Calibri"/>
                <a:ea typeface="Calibri"/>
                <a:cs typeface="Calibri"/>
                <a:sym typeface="Calibri"/>
              </a:rPr>
            </a:br>
            <a:r>
              <a:rPr lang="en-BE" sz="2400" dirty="0">
                <a:latin typeface="Calibri"/>
                <a:ea typeface="Calibri"/>
                <a:cs typeface="Calibri"/>
                <a:sym typeface="Calibri"/>
              </a:rPr>
              <a:t>-&gt;  A training on project management</a:t>
            </a:r>
            <a:br>
              <a:rPr lang="en-BE" sz="2400" b="0" i="0" u="none" strike="noStrike" dirty="0">
                <a:solidFill>
                  <a:schemeClr val="dk1"/>
                </a:solidFill>
                <a:latin typeface="Calibri"/>
                <a:ea typeface="Calibri"/>
                <a:cs typeface="Calibri"/>
                <a:sym typeface="Calibri"/>
              </a:rPr>
            </a:br>
            <a:br>
              <a:rPr lang="en-BE" sz="2400" b="0" i="0" u="none" strike="noStrike" dirty="0">
                <a:solidFill>
                  <a:schemeClr val="dk1"/>
                </a:solidFill>
                <a:latin typeface="Calibri"/>
                <a:ea typeface="Calibri"/>
                <a:cs typeface="Calibri"/>
                <a:sym typeface="Calibri"/>
              </a:rPr>
            </a:br>
            <a:r>
              <a:rPr lang="en-BE" sz="2400" b="1" dirty="0">
                <a:latin typeface="Calibri"/>
                <a:ea typeface="Calibri"/>
                <a:cs typeface="Calibri"/>
                <a:sym typeface="Calibri"/>
              </a:rPr>
              <a:t>But is:</a:t>
            </a:r>
            <a:endParaRPr sz="2400" b="1" dirty="0">
              <a:latin typeface="Calibri"/>
              <a:ea typeface="Calibri"/>
              <a:cs typeface="Calibri"/>
              <a:sym typeface="Calibri"/>
            </a:endParaRPr>
          </a:p>
          <a:p>
            <a:pPr marL="0" lvl="0" indent="0" algn="l" rtl="0">
              <a:lnSpc>
                <a:spcPct val="90000"/>
              </a:lnSpc>
              <a:spcBef>
                <a:spcPts val="0"/>
              </a:spcBef>
              <a:spcAft>
                <a:spcPts val="0"/>
              </a:spcAft>
              <a:buNone/>
            </a:pPr>
            <a:r>
              <a:rPr lang="en-BE" sz="2400" dirty="0">
                <a:latin typeface="Calibri"/>
                <a:ea typeface="Calibri"/>
                <a:cs typeface="Calibri"/>
                <a:sym typeface="Calibri"/>
              </a:rPr>
              <a:t>-&gt; A short presentation on the outcomes of the project, in a concise and adapted way</a:t>
            </a:r>
            <a:endParaRPr sz="2400" dirty="0">
              <a:latin typeface="Calibri"/>
              <a:ea typeface="Calibri"/>
              <a:cs typeface="Calibri"/>
              <a:sym typeface="Calibri"/>
            </a:endParaRPr>
          </a:p>
          <a:p>
            <a:pPr marL="0" lvl="0" indent="0" algn="l" rtl="0">
              <a:lnSpc>
                <a:spcPct val="90000"/>
              </a:lnSpc>
              <a:spcBef>
                <a:spcPts val="0"/>
              </a:spcBef>
              <a:spcAft>
                <a:spcPts val="0"/>
              </a:spcAft>
              <a:buNone/>
            </a:pPr>
            <a:r>
              <a:rPr lang="en-BE" sz="2400" dirty="0">
                <a:latin typeface="Calibri"/>
                <a:ea typeface="Calibri"/>
                <a:cs typeface="Calibri"/>
                <a:sym typeface="Calibri"/>
              </a:rPr>
              <a:t>-&gt; Open discussions on the matter</a:t>
            </a:r>
            <a:br>
              <a:rPr lang="en-BE" sz="2400" b="0" i="0" dirty="0">
                <a:solidFill>
                  <a:schemeClr val="dk1"/>
                </a:solidFill>
                <a:latin typeface="Calibri"/>
                <a:ea typeface="Calibri"/>
                <a:cs typeface="Calibri"/>
                <a:sym typeface="Calibri"/>
              </a:rPr>
            </a:br>
            <a:br>
              <a:rPr lang="en-BE" sz="2400" b="0" i="0" dirty="0">
                <a:solidFill>
                  <a:schemeClr val="dk1"/>
                </a:solidFill>
                <a:latin typeface="Calibri"/>
                <a:ea typeface="Calibri"/>
                <a:cs typeface="Calibri"/>
                <a:sym typeface="Calibri"/>
              </a:rPr>
            </a:br>
            <a:br>
              <a:rPr lang="en-BE" sz="2400" b="1" dirty="0">
                <a:latin typeface="Calibri"/>
                <a:ea typeface="Calibri"/>
                <a:cs typeface="Calibri"/>
                <a:sym typeface="Calibri"/>
              </a:rPr>
            </a:br>
            <a:endParaRPr sz="2400" b="1" dirty="0">
              <a:latin typeface="Calibri"/>
              <a:ea typeface="Calibri"/>
              <a:cs typeface="Calibri"/>
              <a:sym typeface="Calibri"/>
            </a:endParaRPr>
          </a:p>
        </p:txBody>
      </p:sp>
      <p:grpSp>
        <p:nvGrpSpPr>
          <p:cNvPr id="120" name="Google Shape;120;g2c034715eee_0_234"/>
          <p:cNvGrpSpPr/>
          <p:nvPr/>
        </p:nvGrpSpPr>
        <p:grpSpPr>
          <a:xfrm>
            <a:off x="7867248" y="0"/>
            <a:ext cx="4324953" cy="2641203"/>
            <a:chOff x="6867015" y="-1"/>
            <a:chExt cx="5324985" cy="3251912"/>
          </a:xfrm>
        </p:grpSpPr>
        <p:sp>
          <p:nvSpPr>
            <p:cNvPr id="121" name="Google Shape;121;g2c034715eee_0_234"/>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122" name="Google Shape;122;g2c034715eee_0_234"/>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123" name="Google Shape;123;g2c034715eee_0_234"/>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124" name="Google Shape;124;g2c034715eee_0_234"/>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grpSp>
      <p:grpSp>
        <p:nvGrpSpPr>
          <p:cNvPr id="125" name="Google Shape;125;g2c034715eee_0_234"/>
          <p:cNvGrpSpPr/>
          <p:nvPr/>
        </p:nvGrpSpPr>
        <p:grpSpPr>
          <a:xfrm rot="-5400000">
            <a:off x="-456273" y="3658469"/>
            <a:ext cx="3655801" cy="2743259"/>
            <a:chOff x="-305" y="-1"/>
            <a:chExt cx="3832880" cy="2876136"/>
          </a:xfrm>
        </p:grpSpPr>
        <p:sp>
          <p:nvSpPr>
            <p:cNvPr id="126" name="Google Shape;126;g2c034715eee_0_234"/>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127" name="Google Shape;127;g2c034715eee_0_234"/>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128" name="Google Shape;128;g2c034715eee_0_234"/>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129" name="Google Shape;129;g2c034715eee_0_234"/>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14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grpSp>
      <p:pic>
        <p:nvPicPr>
          <p:cNvPr id="130" name="Google Shape;130;g2c034715eee_0_234" descr="HELPDESK logo."/>
          <p:cNvPicPr preferRelativeResize="0"/>
          <p:nvPr/>
        </p:nvPicPr>
        <p:blipFill rotWithShape="1">
          <a:blip>
            <a:alphaModFix/>
          </a:blip>
          <a:srcRect/>
          <a:stretch/>
        </p:blipFill>
        <p:spPr>
          <a:xfrm>
            <a:off x="6026826" y="194546"/>
            <a:ext cx="2646841" cy="1020075"/>
          </a:xfrm>
          <a:prstGeom prst="rect">
            <a:avLst/>
          </a:prstGeom>
          <a:noFill/>
          <a:ln>
            <a:noFill/>
          </a:ln>
        </p:spPr>
      </p:pic>
      <p:pic>
        <p:nvPicPr>
          <p:cNvPr id="131" name="Google Shape;131;g2c034715eee_0_234" descr="Co-funded by the European Union logo "/>
          <p:cNvPicPr preferRelativeResize="0"/>
          <p:nvPr/>
        </p:nvPicPr>
        <p:blipFill rotWithShape="1">
          <a:blip>
            <a:alphaModFix/>
          </a:blip>
          <a:srcRect/>
          <a:stretch/>
        </p:blipFill>
        <p:spPr>
          <a:xfrm>
            <a:off x="9052681" y="419354"/>
            <a:ext cx="2998034" cy="627125"/>
          </a:xfrm>
          <a:prstGeom prst="rect">
            <a:avLst/>
          </a:prstGeom>
          <a:noFill/>
          <a:ln>
            <a:noFill/>
          </a:ln>
        </p:spPr>
      </p:pic>
      <p:pic>
        <p:nvPicPr>
          <p:cNvPr id="132" name="Google Shape;132;g2c034715eee_0_234"/>
          <p:cNvPicPr preferRelativeResize="0"/>
          <p:nvPr/>
        </p:nvPicPr>
        <p:blipFill rotWithShape="1">
          <a:blip>
            <a:alphaModFix/>
          </a:blip>
          <a:srcRect/>
          <a:stretch/>
        </p:blipFill>
        <p:spPr>
          <a:xfrm>
            <a:off x="1085709" y="1644617"/>
            <a:ext cx="1466545" cy="146654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grpSp>
        <p:nvGrpSpPr>
          <p:cNvPr id="137" name="Google Shape;137;g2c18ed96584_0_0"/>
          <p:cNvGrpSpPr/>
          <p:nvPr/>
        </p:nvGrpSpPr>
        <p:grpSpPr>
          <a:xfrm>
            <a:off x="7867248" y="0"/>
            <a:ext cx="4324953" cy="2641203"/>
            <a:chOff x="6867015" y="-1"/>
            <a:chExt cx="5324985" cy="3251912"/>
          </a:xfrm>
        </p:grpSpPr>
        <p:sp>
          <p:nvSpPr>
            <p:cNvPr id="138" name="Google Shape;138;g2c18ed96584_0_0"/>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9" name="Google Shape;139;g2c18ed96584_0_0"/>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0" name="Google Shape;140;g2c18ed96584_0_0"/>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1" name="Google Shape;141;g2c18ed96584_0_0"/>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42" name="Google Shape;142;g2c18ed96584_0_0"/>
          <p:cNvSpPr txBox="1">
            <a:spLocks noGrp="1"/>
          </p:cNvSpPr>
          <p:nvPr>
            <p:ph type="body" idx="1"/>
          </p:nvPr>
        </p:nvSpPr>
        <p:spPr>
          <a:xfrm>
            <a:off x="3266707" y="2393374"/>
            <a:ext cx="7827300" cy="2641200"/>
          </a:xfrm>
          <a:prstGeom prst="rect">
            <a:avLst/>
          </a:prstGeom>
          <a:noFill/>
          <a:ln>
            <a:noFill/>
          </a:ln>
        </p:spPr>
        <p:txBody>
          <a:bodyPr spcFirstLastPara="1" wrap="square" lIns="91425" tIns="45700" rIns="91425" bIns="45700" anchor="t" anchorCtr="0">
            <a:noAutofit/>
          </a:bodyPr>
          <a:lstStyle/>
          <a:p>
            <a:pPr marL="0" lvl="0" indent="0" algn="just" rtl="0">
              <a:lnSpc>
                <a:spcPct val="150000"/>
              </a:lnSpc>
              <a:spcBef>
                <a:spcPts val="1000"/>
              </a:spcBef>
              <a:spcAft>
                <a:spcPts val="0"/>
              </a:spcAft>
              <a:buClr>
                <a:srgbClr val="3A3838"/>
              </a:buClr>
              <a:buSzPts val="2000"/>
              <a:buNone/>
            </a:pPr>
            <a:r>
              <a:rPr lang="en-BE" sz="2000" b="1">
                <a:solidFill>
                  <a:srgbClr val="0E4194"/>
                </a:solidFill>
              </a:rPr>
              <a:t>Why ?</a:t>
            </a:r>
            <a:endParaRPr sz="2000">
              <a:solidFill>
                <a:schemeClr val="dk1"/>
              </a:solidFill>
              <a:latin typeface="Arial"/>
              <a:ea typeface="Arial"/>
              <a:cs typeface="Arial"/>
              <a:sym typeface="Arial"/>
            </a:endParaRPr>
          </a:p>
          <a:p>
            <a:pPr marL="285750" lvl="0" indent="-285750" algn="just" rtl="0">
              <a:lnSpc>
                <a:spcPct val="150000"/>
              </a:lnSpc>
              <a:spcBef>
                <a:spcPts val="1000"/>
              </a:spcBef>
              <a:spcAft>
                <a:spcPts val="0"/>
              </a:spcAft>
              <a:buClr>
                <a:srgbClr val="3A3838"/>
              </a:buClr>
              <a:buSzPts val="2000"/>
              <a:buChar char="•"/>
            </a:pPr>
            <a:r>
              <a:rPr lang="en-BE" sz="2000">
                <a:solidFill>
                  <a:srgbClr val="3A3838"/>
                </a:solidFill>
              </a:rPr>
              <a:t>growing need for </a:t>
            </a:r>
            <a:r>
              <a:rPr lang="en-BE" sz="2000">
                <a:solidFill>
                  <a:schemeClr val="accent1"/>
                </a:solidFill>
              </a:rPr>
              <a:t>care and support</a:t>
            </a:r>
            <a:endParaRPr sz="2000">
              <a:solidFill>
                <a:schemeClr val="accent1"/>
              </a:solidFill>
            </a:endParaRPr>
          </a:p>
          <a:p>
            <a:pPr marL="457200" lvl="0" indent="0" algn="just" rtl="0">
              <a:lnSpc>
                <a:spcPct val="150000"/>
              </a:lnSpc>
              <a:spcBef>
                <a:spcPts val="1000"/>
              </a:spcBef>
              <a:spcAft>
                <a:spcPts val="0"/>
              </a:spcAft>
              <a:buNone/>
            </a:pPr>
            <a:r>
              <a:rPr lang="en-BE" sz="2000"/>
              <a:t>But</a:t>
            </a:r>
            <a:endParaRPr sz="2000"/>
          </a:p>
          <a:p>
            <a:pPr marL="914400" lvl="0" indent="-355600" algn="just" rtl="0">
              <a:lnSpc>
                <a:spcPct val="150000"/>
              </a:lnSpc>
              <a:spcBef>
                <a:spcPts val="1000"/>
              </a:spcBef>
              <a:spcAft>
                <a:spcPts val="0"/>
              </a:spcAft>
              <a:buSzPts val="2000"/>
              <a:buChar char="❖"/>
            </a:pPr>
            <a:r>
              <a:rPr lang="en-BE" sz="2000"/>
              <a:t>chronic </a:t>
            </a:r>
            <a:r>
              <a:rPr lang="en-BE" sz="2000">
                <a:solidFill>
                  <a:schemeClr val="accent1"/>
                </a:solidFill>
              </a:rPr>
              <a:t>underfunding</a:t>
            </a:r>
            <a:endParaRPr sz="2000">
              <a:solidFill>
                <a:schemeClr val="accent1"/>
              </a:solidFill>
            </a:endParaRPr>
          </a:p>
          <a:p>
            <a:pPr marL="914400" lvl="0" indent="-355600" algn="just" rtl="0">
              <a:lnSpc>
                <a:spcPct val="150000"/>
              </a:lnSpc>
              <a:spcBef>
                <a:spcPts val="0"/>
              </a:spcBef>
              <a:spcAft>
                <a:spcPts val="0"/>
              </a:spcAft>
              <a:buSzPts val="2000"/>
              <a:buChar char="❖"/>
            </a:pPr>
            <a:r>
              <a:rPr lang="en-BE" sz="2000"/>
              <a:t>staff </a:t>
            </a:r>
            <a:r>
              <a:rPr lang="en-BE" sz="2000">
                <a:solidFill>
                  <a:schemeClr val="accent1"/>
                </a:solidFill>
              </a:rPr>
              <a:t>shortages</a:t>
            </a:r>
            <a:endParaRPr sz="2000">
              <a:solidFill>
                <a:schemeClr val="accent1"/>
              </a:solidFill>
            </a:endParaRPr>
          </a:p>
          <a:p>
            <a:pPr marL="914400" lvl="0" indent="-355600" algn="just" rtl="0">
              <a:lnSpc>
                <a:spcPct val="150000"/>
              </a:lnSpc>
              <a:spcBef>
                <a:spcPts val="0"/>
              </a:spcBef>
              <a:spcAft>
                <a:spcPts val="0"/>
              </a:spcAft>
              <a:buSzPts val="2000"/>
              <a:buChar char="❖"/>
            </a:pPr>
            <a:r>
              <a:rPr lang="en-BE" sz="2000"/>
              <a:t>challenges in transitioning to </a:t>
            </a:r>
            <a:r>
              <a:rPr lang="en-BE" sz="2000">
                <a:solidFill>
                  <a:schemeClr val="accent1"/>
                </a:solidFill>
              </a:rPr>
              <a:t>community-based</a:t>
            </a:r>
            <a:r>
              <a:rPr lang="en-BE" sz="2000"/>
              <a:t> and </a:t>
            </a:r>
            <a:r>
              <a:rPr lang="en-BE" sz="2000">
                <a:solidFill>
                  <a:schemeClr val="accent1"/>
                </a:solidFill>
              </a:rPr>
              <a:t>person-centred</a:t>
            </a:r>
            <a:r>
              <a:rPr lang="en-BE" sz="2000"/>
              <a:t> forms of services.</a:t>
            </a:r>
            <a:endParaRPr sz="2000"/>
          </a:p>
        </p:txBody>
      </p:sp>
      <p:grpSp>
        <p:nvGrpSpPr>
          <p:cNvPr id="143" name="Google Shape;143;g2c18ed96584_0_0"/>
          <p:cNvGrpSpPr/>
          <p:nvPr/>
        </p:nvGrpSpPr>
        <p:grpSpPr>
          <a:xfrm rot="-5400000">
            <a:off x="-456271" y="3657887"/>
            <a:ext cx="3655801" cy="2743259"/>
            <a:chOff x="-305" y="-1"/>
            <a:chExt cx="3832880" cy="2876136"/>
          </a:xfrm>
        </p:grpSpPr>
        <p:sp>
          <p:nvSpPr>
            <p:cNvPr id="144" name="Google Shape;144;g2c18ed96584_0_0"/>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5" name="Google Shape;145;g2c18ed96584_0_0"/>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g2c18ed96584_0_0"/>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g2c18ed96584_0_0"/>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148" name="Google Shape;148;g2c18ed96584_0_0" descr="HELPDESK logo."/>
          <p:cNvPicPr preferRelativeResize="0"/>
          <p:nvPr/>
        </p:nvPicPr>
        <p:blipFill rotWithShape="1">
          <a:blip>
            <a:alphaModFix/>
          </a:blip>
          <a:srcRect/>
          <a:stretch/>
        </p:blipFill>
        <p:spPr>
          <a:xfrm>
            <a:off x="9592056" y="130423"/>
            <a:ext cx="2341489" cy="966859"/>
          </a:xfrm>
          <a:prstGeom prst="rect">
            <a:avLst/>
          </a:prstGeom>
          <a:noFill/>
          <a:ln>
            <a:noFill/>
          </a:ln>
        </p:spPr>
      </p:pic>
      <p:pic>
        <p:nvPicPr>
          <p:cNvPr id="149" name="Google Shape;149;g2c18ed96584_0_0"/>
          <p:cNvPicPr preferRelativeResize="0"/>
          <p:nvPr/>
        </p:nvPicPr>
        <p:blipFill rotWithShape="1">
          <a:blip>
            <a:alphaModFix/>
          </a:blip>
          <a:srcRect/>
          <a:stretch/>
        </p:blipFill>
        <p:spPr>
          <a:xfrm>
            <a:off x="300686" y="5719665"/>
            <a:ext cx="1015419" cy="1028756"/>
          </a:xfrm>
          <a:prstGeom prst="rect">
            <a:avLst/>
          </a:prstGeom>
          <a:noFill/>
          <a:ln>
            <a:noFill/>
          </a:ln>
        </p:spPr>
      </p:pic>
      <p:sp>
        <p:nvSpPr>
          <p:cNvPr id="150" name="Google Shape;150;g2c18ed96584_0_0"/>
          <p:cNvSpPr txBox="1"/>
          <p:nvPr/>
        </p:nvSpPr>
        <p:spPr>
          <a:xfrm>
            <a:off x="258454" y="163795"/>
            <a:ext cx="7407900" cy="1528800"/>
          </a:xfrm>
          <a:prstGeom prst="rect">
            <a:avLst/>
          </a:prstGeom>
          <a:noFill/>
          <a:ln>
            <a:noFill/>
          </a:ln>
        </p:spPr>
        <p:txBody>
          <a:bodyPr spcFirstLastPara="1" wrap="square" lIns="91425" tIns="45700" rIns="91425" bIns="45700" anchor="ctr" anchorCtr="0">
            <a:normAutofit/>
          </a:bodyPr>
          <a:lstStyle/>
          <a:p>
            <a:pPr marL="0" marR="0" lvl="0" indent="0" algn="l" rtl="0">
              <a:lnSpc>
                <a:spcPct val="100000"/>
              </a:lnSpc>
              <a:spcBef>
                <a:spcPts val="0"/>
              </a:spcBef>
              <a:spcAft>
                <a:spcPts val="0"/>
              </a:spcAft>
              <a:buClr>
                <a:srgbClr val="0070C0"/>
              </a:buClr>
              <a:buSzPts val="3600"/>
              <a:buFont typeface="Calibri"/>
              <a:buNone/>
            </a:pPr>
            <a:r>
              <a:rPr lang="en-BE" sz="3800" b="1" i="0" u="none" strike="noStrike" cap="none">
                <a:solidFill>
                  <a:srgbClr val="0E4194"/>
                </a:solidFill>
                <a:latin typeface="Arial"/>
                <a:ea typeface="Arial"/>
                <a:cs typeface="Arial"/>
                <a:sym typeface="Arial"/>
              </a:rPr>
              <a:t>Social services Helpdesk on EU Funds</a:t>
            </a:r>
            <a:endParaRPr sz="3800" b="1" i="0" u="none" strike="noStrike" cap="none">
              <a:solidFill>
                <a:srgbClr val="0E4194"/>
              </a:solidFill>
              <a:latin typeface="Arial"/>
              <a:ea typeface="Arial"/>
              <a:cs typeface="Arial"/>
              <a:sym typeface="Arial"/>
            </a:endParaRPr>
          </a:p>
        </p:txBody>
      </p:sp>
      <p:pic>
        <p:nvPicPr>
          <p:cNvPr id="151" name="Google Shape;151;g2c18ed96584_0_0" descr="Social network with solid fill"/>
          <p:cNvPicPr preferRelativeResize="0"/>
          <p:nvPr/>
        </p:nvPicPr>
        <p:blipFill rotWithShape="1">
          <a:blip>
            <a:alphaModFix/>
          </a:blip>
          <a:srcRect/>
          <a:stretch/>
        </p:blipFill>
        <p:spPr>
          <a:xfrm>
            <a:off x="2071287" y="2393384"/>
            <a:ext cx="1025728" cy="102572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grpSp>
        <p:nvGrpSpPr>
          <p:cNvPr id="156" name="Google Shape;156;p2"/>
          <p:cNvGrpSpPr/>
          <p:nvPr/>
        </p:nvGrpSpPr>
        <p:grpSpPr>
          <a:xfrm>
            <a:off x="7867135" y="0"/>
            <a:ext cx="4324865" cy="2641149"/>
            <a:chOff x="6867015" y="-1"/>
            <a:chExt cx="5324985" cy="3251912"/>
          </a:xfrm>
        </p:grpSpPr>
        <p:sp>
          <p:nvSpPr>
            <p:cNvPr id="157" name="Google Shape;157;p2"/>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2"/>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9" name="Google Shape;159;p2"/>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0" name="Google Shape;160;p2"/>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61" name="Google Shape;161;p2"/>
          <p:cNvSpPr txBox="1">
            <a:spLocks noGrp="1"/>
          </p:cNvSpPr>
          <p:nvPr>
            <p:ph type="body" idx="1"/>
          </p:nvPr>
        </p:nvSpPr>
        <p:spPr>
          <a:xfrm>
            <a:off x="3258832" y="3094187"/>
            <a:ext cx="7827179" cy="2641149"/>
          </a:xfrm>
          <a:prstGeom prst="rect">
            <a:avLst/>
          </a:prstGeom>
          <a:noFill/>
          <a:ln>
            <a:noFill/>
          </a:ln>
        </p:spPr>
        <p:txBody>
          <a:bodyPr spcFirstLastPara="1" wrap="square" lIns="91425" tIns="45700" rIns="91425" bIns="45700" anchor="t" anchorCtr="0">
            <a:noAutofit/>
          </a:bodyPr>
          <a:lstStyle/>
          <a:p>
            <a:pPr marL="0" lvl="0" indent="0" algn="just" rtl="0">
              <a:lnSpc>
                <a:spcPct val="150000"/>
              </a:lnSpc>
              <a:spcBef>
                <a:spcPts val="1000"/>
              </a:spcBef>
              <a:spcAft>
                <a:spcPts val="0"/>
              </a:spcAft>
              <a:buClr>
                <a:srgbClr val="3A3838"/>
              </a:buClr>
              <a:buSzPts val="2000"/>
              <a:buNone/>
            </a:pPr>
            <a:r>
              <a:rPr lang="en-BE" sz="2000" b="1">
                <a:solidFill>
                  <a:srgbClr val="0E4194"/>
                </a:solidFill>
                <a:latin typeface="Arial"/>
                <a:ea typeface="Arial"/>
                <a:cs typeface="Arial"/>
                <a:sym typeface="Arial"/>
              </a:rPr>
              <a:t>Two-year project funded by the European Commission </a:t>
            </a:r>
            <a:r>
              <a:rPr lang="en-BE" sz="2000">
                <a:solidFill>
                  <a:schemeClr val="dk1"/>
                </a:solidFill>
                <a:latin typeface="Arial"/>
                <a:ea typeface="Arial"/>
                <a:cs typeface="Arial"/>
                <a:sym typeface="Arial"/>
              </a:rPr>
              <a:t>to:</a:t>
            </a:r>
            <a:endParaRPr sz="2000">
              <a:solidFill>
                <a:schemeClr val="dk1"/>
              </a:solidFill>
              <a:latin typeface="Arial"/>
              <a:ea typeface="Arial"/>
              <a:cs typeface="Arial"/>
              <a:sym typeface="Arial"/>
            </a:endParaRPr>
          </a:p>
          <a:p>
            <a:pPr marL="285750" lvl="0" indent="-285750" algn="just" rtl="0">
              <a:lnSpc>
                <a:spcPct val="150000"/>
              </a:lnSpc>
              <a:spcBef>
                <a:spcPts val="1000"/>
              </a:spcBef>
              <a:spcAft>
                <a:spcPts val="0"/>
              </a:spcAft>
              <a:buClr>
                <a:srgbClr val="3A3838"/>
              </a:buClr>
              <a:buSzPts val="2000"/>
              <a:buChar char="•"/>
            </a:pPr>
            <a:r>
              <a:rPr lang="en-BE" sz="2000">
                <a:solidFill>
                  <a:srgbClr val="3A3838"/>
                </a:solidFill>
                <a:latin typeface="Arial"/>
                <a:ea typeface="Arial"/>
                <a:cs typeface="Arial"/>
                <a:sym typeface="Arial"/>
              </a:rPr>
              <a:t>Help </a:t>
            </a:r>
            <a:r>
              <a:rPr lang="en-BE" sz="2000" b="1">
                <a:solidFill>
                  <a:srgbClr val="0E4194"/>
                </a:solidFill>
                <a:latin typeface="Arial"/>
                <a:ea typeface="Arial"/>
                <a:cs typeface="Arial"/>
                <a:sym typeface="Arial"/>
              </a:rPr>
              <a:t>social services (public and private/nonprofit) access</a:t>
            </a:r>
            <a:r>
              <a:rPr lang="en-BE" sz="2000">
                <a:solidFill>
                  <a:srgbClr val="3A3838"/>
                </a:solidFill>
                <a:latin typeface="Arial"/>
                <a:ea typeface="Arial"/>
                <a:cs typeface="Arial"/>
                <a:sym typeface="Arial"/>
              </a:rPr>
              <a:t> and </a:t>
            </a:r>
            <a:r>
              <a:rPr lang="en-BE" sz="2000" b="1">
                <a:solidFill>
                  <a:srgbClr val="0E4194"/>
                </a:solidFill>
                <a:latin typeface="Arial"/>
                <a:ea typeface="Arial"/>
                <a:cs typeface="Arial"/>
                <a:sym typeface="Arial"/>
              </a:rPr>
              <a:t>use</a:t>
            </a:r>
            <a:r>
              <a:rPr lang="en-BE" sz="2000" b="1">
                <a:solidFill>
                  <a:srgbClr val="FF0000"/>
                </a:solidFill>
                <a:latin typeface="Arial"/>
                <a:ea typeface="Arial"/>
                <a:cs typeface="Arial"/>
                <a:sym typeface="Arial"/>
              </a:rPr>
              <a:t> </a:t>
            </a:r>
            <a:r>
              <a:rPr lang="en-BE" sz="2000">
                <a:solidFill>
                  <a:srgbClr val="3A3838"/>
                </a:solidFill>
                <a:latin typeface="Arial"/>
                <a:ea typeface="Arial"/>
                <a:cs typeface="Arial"/>
                <a:sym typeface="Arial"/>
              </a:rPr>
              <a:t>EU funds (ESF+/ERDF) </a:t>
            </a:r>
            <a:endParaRPr/>
          </a:p>
          <a:p>
            <a:pPr marL="285750" lvl="0" indent="-285750" algn="just" rtl="0">
              <a:lnSpc>
                <a:spcPct val="150000"/>
              </a:lnSpc>
              <a:spcBef>
                <a:spcPts val="1000"/>
              </a:spcBef>
              <a:spcAft>
                <a:spcPts val="0"/>
              </a:spcAft>
              <a:buClr>
                <a:srgbClr val="3A3838"/>
              </a:buClr>
              <a:buSzPts val="2000"/>
              <a:buChar char="•"/>
            </a:pPr>
            <a:r>
              <a:rPr lang="en-BE" sz="2000">
                <a:solidFill>
                  <a:srgbClr val="3A3838"/>
                </a:solidFill>
                <a:latin typeface="Arial"/>
                <a:ea typeface="Arial"/>
                <a:cs typeface="Arial"/>
                <a:sym typeface="Arial"/>
              </a:rPr>
              <a:t>Support </a:t>
            </a:r>
            <a:r>
              <a:rPr lang="en-BE" sz="2000" b="1">
                <a:solidFill>
                  <a:srgbClr val="0E4194"/>
                </a:solidFill>
                <a:latin typeface="Arial"/>
                <a:ea typeface="Arial"/>
                <a:cs typeface="Arial"/>
                <a:sym typeface="Arial"/>
              </a:rPr>
              <a:t>managing authorities </a:t>
            </a:r>
            <a:r>
              <a:rPr lang="en-BE" sz="2000">
                <a:solidFill>
                  <a:srgbClr val="3A3838"/>
                </a:solidFill>
                <a:latin typeface="Arial"/>
                <a:ea typeface="Arial"/>
                <a:cs typeface="Arial"/>
                <a:sym typeface="Arial"/>
              </a:rPr>
              <a:t>in funding social services</a:t>
            </a:r>
            <a:endParaRPr/>
          </a:p>
        </p:txBody>
      </p:sp>
      <p:grpSp>
        <p:nvGrpSpPr>
          <p:cNvPr id="162" name="Google Shape;162;p2"/>
          <p:cNvGrpSpPr/>
          <p:nvPr/>
        </p:nvGrpSpPr>
        <p:grpSpPr>
          <a:xfrm rot="-5400000">
            <a:off x="-456262" y="3657954"/>
            <a:ext cx="3655725" cy="2743201"/>
            <a:chOff x="-305" y="-1"/>
            <a:chExt cx="3832880" cy="2876136"/>
          </a:xfrm>
        </p:grpSpPr>
        <p:sp>
          <p:nvSpPr>
            <p:cNvPr id="163" name="Google Shape;163;p2"/>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4" name="Google Shape;164;p2"/>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5" name="Google Shape;165;p2"/>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6" name="Google Shape;166;p2"/>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167" name="Google Shape;167;p2" descr="HELPDESK logo."/>
          <p:cNvPicPr preferRelativeResize="0"/>
          <p:nvPr/>
        </p:nvPicPr>
        <p:blipFill rotWithShape="1">
          <a:blip>
            <a:alphaModFix/>
          </a:blip>
          <a:srcRect/>
          <a:stretch/>
        </p:blipFill>
        <p:spPr>
          <a:xfrm>
            <a:off x="9592056" y="130423"/>
            <a:ext cx="2341490" cy="966858"/>
          </a:xfrm>
          <a:prstGeom prst="rect">
            <a:avLst/>
          </a:prstGeom>
          <a:noFill/>
          <a:ln>
            <a:noFill/>
          </a:ln>
        </p:spPr>
      </p:pic>
      <p:pic>
        <p:nvPicPr>
          <p:cNvPr id="168" name="Google Shape;168;p2"/>
          <p:cNvPicPr preferRelativeResize="0"/>
          <p:nvPr/>
        </p:nvPicPr>
        <p:blipFill rotWithShape="1">
          <a:blip>
            <a:alphaModFix/>
          </a:blip>
          <a:srcRect/>
          <a:stretch/>
        </p:blipFill>
        <p:spPr>
          <a:xfrm>
            <a:off x="300686" y="5719665"/>
            <a:ext cx="1015419" cy="1028756"/>
          </a:xfrm>
          <a:prstGeom prst="rect">
            <a:avLst/>
          </a:prstGeom>
          <a:noFill/>
          <a:ln>
            <a:noFill/>
          </a:ln>
        </p:spPr>
      </p:pic>
      <p:sp>
        <p:nvSpPr>
          <p:cNvPr id="169" name="Google Shape;169;p2"/>
          <p:cNvSpPr txBox="1"/>
          <p:nvPr/>
        </p:nvSpPr>
        <p:spPr>
          <a:xfrm>
            <a:off x="258454" y="163795"/>
            <a:ext cx="7407983" cy="1528815"/>
          </a:xfrm>
          <a:prstGeom prst="rect">
            <a:avLst/>
          </a:prstGeom>
          <a:noFill/>
          <a:ln>
            <a:noFill/>
          </a:ln>
        </p:spPr>
        <p:txBody>
          <a:bodyPr spcFirstLastPara="1" wrap="square" lIns="91425" tIns="45700" rIns="91425" bIns="45700" anchor="ctr" anchorCtr="0">
            <a:normAutofit/>
          </a:bodyPr>
          <a:lstStyle/>
          <a:p>
            <a:pPr marL="0" marR="0" lvl="0" indent="0" algn="l" rtl="0">
              <a:lnSpc>
                <a:spcPct val="100000"/>
              </a:lnSpc>
              <a:spcBef>
                <a:spcPts val="0"/>
              </a:spcBef>
              <a:spcAft>
                <a:spcPts val="0"/>
              </a:spcAft>
              <a:buClr>
                <a:srgbClr val="0070C0"/>
              </a:buClr>
              <a:buSzPts val="3600"/>
              <a:buFont typeface="Calibri"/>
              <a:buNone/>
            </a:pPr>
            <a:r>
              <a:rPr lang="en-BE" sz="3800" b="1" i="0" u="none" strike="noStrike" cap="none">
                <a:solidFill>
                  <a:srgbClr val="0E4194"/>
                </a:solidFill>
                <a:latin typeface="Arial"/>
                <a:ea typeface="Arial"/>
                <a:cs typeface="Arial"/>
                <a:sym typeface="Arial"/>
              </a:rPr>
              <a:t>Social services Helpdesk on EU Funds</a:t>
            </a:r>
            <a:endParaRPr sz="3800" b="1" i="0" u="none" strike="noStrike" cap="none">
              <a:solidFill>
                <a:srgbClr val="0E4194"/>
              </a:solidFill>
              <a:latin typeface="Arial"/>
              <a:ea typeface="Arial"/>
              <a:cs typeface="Arial"/>
              <a:sym typeface="Arial"/>
            </a:endParaRPr>
          </a:p>
        </p:txBody>
      </p:sp>
      <p:pic>
        <p:nvPicPr>
          <p:cNvPr id="170" name="Google Shape;170;p2" descr="Social network with solid fill"/>
          <p:cNvPicPr preferRelativeResize="0"/>
          <p:nvPr/>
        </p:nvPicPr>
        <p:blipFill rotWithShape="1">
          <a:blip>
            <a:alphaModFix/>
          </a:blip>
          <a:srcRect/>
          <a:stretch/>
        </p:blipFill>
        <p:spPr>
          <a:xfrm>
            <a:off x="2240962" y="3201109"/>
            <a:ext cx="1025728" cy="102572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4"/>
          <p:cNvSpPr txBox="1">
            <a:spLocks noGrp="1"/>
          </p:cNvSpPr>
          <p:nvPr>
            <p:ph type="title"/>
          </p:nvPr>
        </p:nvSpPr>
        <p:spPr>
          <a:xfrm>
            <a:off x="390013" y="32035"/>
            <a:ext cx="6534847" cy="953318"/>
          </a:xfrm>
          <a:prstGeom prst="rect">
            <a:avLst/>
          </a:prstGeom>
          <a:solidFill>
            <a:schemeClr val="lt1"/>
          </a:solidFill>
          <a:ln>
            <a:noFill/>
          </a:ln>
        </p:spPr>
        <p:txBody>
          <a:bodyPr spcFirstLastPara="1" wrap="square" lIns="91425" tIns="45700" rIns="91425" bIns="45700" anchor="ctr" anchorCtr="0">
            <a:normAutofit/>
          </a:bodyPr>
          <a:lstStyle/>
          <a:p>
            <a:pPr marL="0" lvl="0" indent="0" algn="l" rtl="0">
              <a:lnSpc>
                <a:spcPct val="150000"/>
              </a:lnSpc>
              <a:spcBef>
                <a:spcPts val="0"/>
              </a:spcBef>
              <a:spcAft>
                <a:spcPts val="0"/>
              </a:spcAft>
              <a:buClr>
                <a:srgbClr val="0070C0"/>
              </a:buClr>
              <a:buSzPts val="3600"/>
              <a:buFont typeface="Calibri"/>
              <a:buNone/>
            </a:pPr>
            <a:r>
              <a:rPr lang="en-BE" sz="3600" b="1">
                <a:solidFill>
                  <a:srgbClr val="0E4194"/>
                </a:solidFill>
              </a:rPr>
              <a:t>Countries involved</a:t>
            </a:r>
            <a:endParaRPr sz="3200" b="1"/>
          </a:p>
        </p:txBody>
      </p:sp>
      <p:grpSp>
        <p:nvGrpSpPr>
          <p:cNvPr id="176" name="Google Shape;176;p4"/>
          <p:cNvGrpSpPr/>
          <p:nvPr/>
        </p:nvGrpSpPr>
        <p:grpSpPr>
          <a:xfrm>
            <a:off x="7867135" y="0"/>
            <a:ext cx="4324865" cy="2641149"/>
            <a:chOff x="6867015" y="-1"/>
            <a:chExt cx="5324985" cy="3251912"/>
          </a:xfrm>
        </p:grpSpPr>
        <p:sp>
          <p:nvSpPr>
            <p:cNvPr id="177" name="Google Shape;177;p4"/>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8" name="Google Shape;178;p4"/>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9" name="Google Shape;179;p4"/>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0" name="Google Shape;180;p4"/>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181" name="Google Shape;181;p4"/>
          <p:cNvGrpSpPr/>
          <p:nvPr/>
        </p:nvGrpSpPr>
        <p:grpSpPr>
          <a:xfrm rot="-5400000">
            <a:off x="-456262" y="3657954"/>
            <a:ext cx="3655725" cy="2743201"/>
            <a:chOff x="-305" y="-1"/>
            <a:chExt cx="3832880" cy="2876136"/>
          </a:xfrm>
        </p:grpSpPr>
        <p:sp>
          <p:nvSpPr>
            <p:cNvPr id="182" name="Google Shape;182;p4"/>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3" name="Google Shape;183;p4"/>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4" name="Google Shape;184;p4"/>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5" name="Google Shape;185;p4"/>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186" name="Google Shape;186;p4" descr="HELPDESK logo."/>
          <p:cNvPicPr preferRelativeResize="0"/>
          <p:nvPr/>
        </p:nvPicPr>
        <p:blipFill rotWithShape="1">
          <a:blip>
            <a:alphaModFix/>
          </a:blip>
          <a:srcRect/>
          <a:stretch/>
        </p:blipFill>
        <p:spPr>
          <a:xfrm>
            <a:off x="9592056" y="130423"/>
            <a:ext cx="2341490" cy="966858"/>
          </a:xfrm>
          <a:prstGeom prst="rect">
            <a:avLst/>
          </a:prstGeom>
          <a:noFill/>
          <a:ln>
            <a:noFill/>
          </a:ln>
        </p:spPr>
      </p:pic>
      <p:pic>
        <p:nvPicPr>
          <p:cNvPr id="187" name="Google Shape;187;p4"/>
          <p:cNvPicPr preferRelativeResize="0"/>
          <p:nvPr/>
        </p:nvPicPr>
        <p:blipFill rotWithShape="1">
          <a:blip>
            <a:alphaModFix/>
          </a:blip>
          <a:srcRect/>
          <a:stretch/>
        </p:blipFill>
        <p:spPr>
          <a:xfrm>
            <a:off x="300686" y="5719665"/>
            <a:ext cx="1015419" cy="1028756"/>
          </a:xfrm>
          <a:prstGeom prst="rect">
            <a:avLst/>
          </a:prstGeom>
          <a:noFill/>
          <a:ln>
            <a:noFill/>
          </a:ln>
        </p:spPr>
      </p:pic>
      <p:sp>
        <p:nvSpPr>
          <p:cNvPr id="188" name="Google Shape;188;p4"/>
          <p:cNvSpPr txBox="1"/>
          <p:nvPr/>
        </p:nvSpPr>
        <p:spPr>
          <a:xfrm>
            <a:off x="5184348" y="2023565"/>
            <a:ext cx="3481024" cy="4205042"/>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4A66AC"/>
              </a:buClr>
              <a:buSzPts val="1800"/>
              <a:buFont typeface="Arial"/>
              <a:buAutoNum type="arabicPeriod"/>
            </a:pPr>
            <a:r>
              <a:rPr lang="en-BE" sz="1800" b="0" i="0" u="none" strike="noStrike" cap="none">
                <a:solidFill>
                  <a:schemeClr val="dk1"/>
                </a:solidFill>
                <a:latin typeface="Arial"/>
                <a:ea typeface="Arial"/>
                <a:cs typeface="Arial"/>
                <a:sym typeface="Arial"/>
              </a:rPr>
              <a:t>Sweden (SE)</a:t>
            </a:r>
            <a:endParaRPr sz="1400" b="0" i="0" u="none" strike="noStrike" cap="none">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rgbClr val="4A66AC"/>
              </a:buClr>
              <a:buSzPts val="1800"/>
              <a:buFont typeface="Arial"/>
              <a:buAutoNum type="arabicPeriod"/>
            </a:pPr>
            <a:r>
              <a:rPr lang="en-BE" sz="1800" b="0" i="0" u="none" strike="noStrike" cap="none">
                <a:solidFill>
                  <a:schemeClr val="dk1"/>
                </a:solidFill>
                <a:latin typeface="Arial"/>
                <a:ea typeface="Arial"/>
                <a:cs typeface="Arial"/>
                <a:sym typeface="Arial"/>
              </a:rPr>
              <a:t>Belgium (BE)</a:t>
            </a:r>
            <a:endParaRPr sz="1400" b="0" i="0" u="none" strike="noStrike" cap="none">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rgbClr val="4A66AC"/>
              </a:buClr>
              <a:buSzPts val="1800"/>
              <a:buFont typeface="Arial"/>
              <a:buAutoNum type="arabicPeriod"/>
            </a:pPr>
            <a:r>
              <a:rPr lang="en-BE" sz="1800" b="0" i="0" u="none" strike="noStrike" cap="none">
                <a:solidFill>
                  <a:schemeClr val="dk1"/>
                </a:solidFill>
                <a:latin typeface="Arial"/>
                <a:ea typeface="Arial"/>
                <a:cs typeface="Arial"/>
                <a:sym typeface="Arial"/>
              </a:rPr>
              <a:t>Czech Republic (CZ)</a:t>
            </a:r>
            <a:endParaRPr sz="1400" b="0" i="0" u="none" strike="noStrike" cap="none">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rgbClr val="4A66AC"/>
              </a:buClr>
              <a:buSzPts val="1800"/>
              <a:buFont typeface="Arial"/>
              <a:buAutoNum type="arabicPeriod"/>
            </a:pPr>
            <a:r>
              <a:rPr lang="en-BE" sz="1800" b="0" i="0" u="none" strike="noStrike" cap="none">
                <a:solidFill>
                  <a:schemeClr val="dk1"/>
                </a:solidFill>
                <a:latin typeface="Arial"/>
                <a:ea typeface="Arial"/>
                <a:cs typeface="Arial"/>
                <a:sym typeface="Arial"/>
              </a:rPr>
              <a:t>Spain (ES)</a:t>
            </a:r>
            <a:endParaRPr sz="1400" b="0" i="0" u="none" strike="noStrike" cap="none">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rgbClr val="4A66AC"/>
              </a:buClr>
              <a:buSzPts val="1800"/>
              <a:buFont typeface="Arial"/>
              <a:buAutoNum type="arabicPeriod"/>
            </a:pPr>
            <a:r>
              <a:rPr lang="en-BE" sz="1800" b="0" i="0" u="none" strike="noStrike" cap="none">
                <a:solidFill>
                  <a:schemeClr val="dk1"/>
                </a:solidFill>
                <a:latin typeface="Arial"/>
                <a:ea typeface="Arial"/>
                <a:cs typeface="Arial"/>
                <a:sym typeface="Arial"/>
              </a:rPr>
              <a:t>Italy (IT) </a:t>
            </a:r>
            <a:endParaRPr sz="1400" b="0" i="0" u="none" strike="noStrike" cap="none">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rgbClr val="4A66AC"/>
              </a:buClr>
              <a:buSzPts val="1800"/>
              <a:buFont typeface="Arial"/>
              <a:buAutoNum type="arabicPeriod"/>
            </a:pPr>
            <a:r>
              <a:rPr lang="en-BE" sz="1800" b="0" i="0" u="none" strike="noStrike" cap="none">
                <a:solidFill>
                  <a:schemeClr val="dk1"/>
                </a:solidFill>
                <a:latin typeface="Arial"/>
                <a:ea typeface="Arial"/>
                <a:cs typeface="Arial"/>
                <a:sym typeface="Arial"/>
              </a:rPr>
              <a:t>Greece (GR)</a:t>
            </a:r>
            <a:endParaRPr sz="1400" b="0" i="0" u="none" strike="noStrike" cap="none">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rgbClr val="4A66AC"/>
              </a:buClr>
              <a:buSzPts val="1800"/>
              <a:buFont typeface="Arial"/>
              <a:buAutoNum type="arabicPeriod"/>
            </a:pPr>
            <a:r>
              <a:rPr lang="en-BE" sz="1800" b="0" i="0" u="none" strike="noStrike" cap="none">
                <a:solidFill>
                  <a:schemeClr val="dk1"/>
                </a:solidFill>
                <a:latin typeface="Arial"/>
                <a:ea typeface="Arial"/>
                <a:cs typeface="Arial"/>
                <a:sym typeface="Arial"/>
              </a:rPr>
              <a:t>Ireland (IE)</a:t>
            </a:r>
            <a:endParaRPr sz="1400" b="0" i="0" u="none" strike="noStrike" cap="none">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rgbClr val="4A66AC"/>
              </a:buClr>
              <a:buSzPts val="1800"/>
              <a:buFont typeface="Arial"/>
              <a:buAutoNum type="arabicPeriod"/>
            </a:pPr>
            <a:r>
              <a:rPr lang="en-BE" sz="1800" b="0" i="0" u="none" strike="noStrike" cap="none">
                <a:solidFill>
                  <a:schemeClr val="dk1"/>
                </a:solidFill>
                <a:latin typeface="Arial"/>
                <a:ea typeface="Arial"/>
                <a:cs typeface="Arial"/>
                <a:sym typeface="Arial"/>
              </a:rPr>
              <a:t>Austria (AT)</a:t>
            </a:r>
            <a:endParaRPr sz="1400" b="0" i="0" u="none" strike="noStrike" cap="none">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rgbClr val="4A66AC"/>
              </a:buClr>
              <a:buSzPts val="1800"/>
              <a:buFont typeface="Arial"/>
              <a:buAutoNum type="arabicPeriod"/>
            </a:pPr>
            <a:r>
              <a:rPr lang="en-BE" sz="1800" b="0" i="0" u="none" strike="noStrike" cap="none">
                <a:solidFill>
                  <a:schemeClr val="dk1"/>
                </a:solidFill>
                <a:latin typeface="Arial"/>
                <a:ea typeface="Arial"/>
                <a:cs typeface="Arial"/>
                <a:sym typeface="Arial"/>
              </a:rPr>
              <a:t>Slovakia (SK)</a:t>
            </a:r>
            <a:endParaRPr sz="1400" b="0" i="0" u="none" strike="noStrike" cap="none">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rgbClr val="4A66AC"/>
              </a:buClr>
              <a:buSzPts val="1800"/>
              <a:buFont typeface="Arial"/>
              <a:buAutoNum type="arabicPeriod"/>
            </a:pPr>
            <a:r>
              <a:rPr lang="en-BE" sz="1800" b="0" i="0" u="none" strike="noStrike" cap="none">
                <a:solidFill>
                  <a:schemeClr val="dk1"/>
                </a:solidFill>
                <a:latin typeface="Arial"/>
                <a:ea typeface="Arial"/>
                <a:cs typeface="Arial"/>
                <a:sym typeface="Arial"/>
              </a:rPr>
              <a:t>Bulgaria (BG)</a:t>
            </a:r>
            <a:endParaRPr sz="1800" b="0" i="0" u="none" strike="noStrike" cap="none">
              <a:solidFill>
                <a:schemeClr val="dk1"/>
              </a:solidFill>
              <a:latin typeface="Arial"/>
              <a:ea typeface="Arial"/>
              <a:cs typeface="Arial"/>
              <a:sym typeface="Arial"/>
            </a:endParaRPr>
          </a:p>
        </p:txBody>
      </p:sp>
      <p:pic>
        <p:nvPicPr>
          <p:cNvPr id="189" name="Google Shape;189;p4" descr="Chart&#10;&#10;Description automatically generated"/>
          <p:cNvPicPr preferRelativeResize="0"/>
          <p:nvPr/>
        </p:nvPicPr>
        <p:blipFill rotWithShape="1">
          <a:blip>
            <a:alphaModFix/>
          </a:blip>
          <a:srcRect/>
          <a:stretch/>
        </p:blipFill>
        <p:spPr>
          <a:xfrm>
            <a:off x="9089758" y="4679422"/>
            <a:ext cx="704399" cy="446324"/>
          </a:xfrm>
          <a:prstGeom prst="rect">
            <a:avLst/>
          </a:prstGeom>
          <a:noFill/>
          <a:ln w="9525" cap="flat" cmpd="sng">
            <a:solidFill>
              <a:schemeClr val="lt1"/>
            </a:solidFill>
            <a:prstDash val="solid"/>
            <a:round/>
            <a:headEnd type="none" w="sm" len="sm"/>
            <a:tailEnd type="none" w="sm" len="sm"/>
          </a:ln>
        </p:spPr>
      </p:pic>
      <p:pic>
        <p:nvPicPr>
          <p:cNvPr id="190" name="Google Shape;190;p4" descr="A picture containing logo&#10;&#10;Description automatically generated"/>
          <p:cNvPicPr preferRelativeResize="0"/>
          <p:nvPr/>
        </p:nvPicPr>
        <p:blipFill rotWithShape="1">
          <a:blip>
            <a:alphaModFix/>
          </a:blip>
          <a:srcRect/>
          <a:stretch/>
        </p:blipFill>
        <p:spPr>
          <a:xfrm>
            <a:off x="9099570" y="3375150"/>
            <a:ext cx="684777" cy="446325"/>
          </a:xfrm>
          <a:prstGeom prst="rect">
            <a:avLst/>
          </a:prstGeom>
          <a:noFill/>
          <a:ln w="9525" cap="flat" cmpd="sng">
            <a:solidFill>
              <a:schemeClr val="lt1"/>
            </a:solidFill>
            <a:prstDash val="solid"/>
            <a:round/>
            <a:headEnd type="none" w="sm" len="sm"/>
            <a:tailEnd type="none" w="sm" len="sm"/>
          </a:ln>
        </p:spPr>
      </p:pic>
      <p:pic>
        <p:nvPicPr>
          <p:cNvPr id="191" name="Google Shape;191;p4" descr="Shape&#10;&#10;Description automatically generated with medium confidence"/>
          <p:cNvPicPr preferRelativeResize="0"/>
          <p:nvPr/>
        </p:nvPicPr>
        <p:blipFill rotWithShape="1">
          <a:blip>
            <a:alphaModFix/>
          </a:blip>
          <a:srcRect/>
          <a:stretch/>
        </p:blipFill>
        <p:spPr>
          <a:xfrm>
            <a:off x="8384288" y="2771572"/>
            <a:ext cx="729413" cy="446325"/>
          </a:xfrm>
          <a:prstGeom prst="rect">
            <a:avLst/>
          </a:prstGeom>
          <a:noFill/>
          <a:ln w="9525" cap="flat" cmpd="sng">
            <a:solidFill>
              <a:schemeClr val="lt1"/>
            </a:solidFill>
            <a:prstDash val="solid"/>
            <a:round/>
            <a:headEnd type="none" w="sm" len="sm"/>
            <a:tailEnd type="none" w="sm" len="sm"/>
          </a:ln>
        </p:spPr>
      </p:pic>
      <p:pic>
        <p:nvPicPr>
          <p:cNvPr id="192" name="Google Shape;192;p4" descr="Shape, logo&#10;&#10;Description automatically generated"/>
          <p:cNvPicPr preferRelativeResize="0"/>
          <p:nvPr/>
        </p:nvPicPr>
        <p:blipFill rotWithShape="1">
          <a:blip>
            <a:alphaModFix/>
          </a:blip>
          <a:srcRect/>
          <a:stretch/>
        </p:blipFill>
        <p:spPr>
          <a:xfrm>
            <a:off x="8481623" y="5401297"/>
            <a:ext cx="730571" cy="446325"/>
          </a:xfrm>
          <a:prstGeom prst="rect">
            <a:avLst/>
          </a:prstGeom>
          <a:noFill/>
          <a:ln w="9525" cap="flat" cmpd="sng">
            <a:solidFill>
              <a:schemeClr val="lt1"/>
            </a:solidFill>
            <a:prstDash val="solid"/>
            <a:round/>
            <a:headEnd type="none" w="sm" len="sm"/>
            <a:tailEnd type="none" w="sm" len="sm"/>
          </a:ln>
        </p:spPr>
      </p:pic>
      <p:pic>
        <p:nvPicPr>
          <p:cNvPr id="193" name="Google Shape;193;p4" descr="Shape, rectangle&#10;&#10;Description automatically generated"/>
          <p:cNvPicPr preferRelativeResize="0"/>
          <p:nvPr/>
        </p:nvPicPr>
        <p:blipFill rotWithShape="1">
          <a:blip>
            <a:alphaModFix/>
          </a:blip>
          <a:srcRect/>
          <a:stretch/>
        </p:blipFill>
        <p:spPr>
          <a:xfrm>
            <a:off x="9802518" y="3972298"/>
            <a:ext cx="684777" cy="464126"/>
          </a:xfrm>
          <a:prstGeom prst="rect">
            <a:avLst/>
          </a:prstGeom>
          <a:noFill/>
          <a:ln w="9525" cap="flat" cmpd="sng">
            <a:solidFill>
              <a:schemeClr val="lt1"/>
            </a:solidFill>
            <a:prstDash val="solid"/>
            <a:round/>
            <a:headEnd type="none" w="sm" len="sm"/>
            <a:tailEnd type="none" w="sm" len="sm"/>
          </a:ln>
        </p:spPr>
      </p:pic>
      <p:pic>
        <p:nvPicPr>
          <p:cNvPr id="194" name="Google Shape;194;p4" descr="A picture containing logo&#10;&#10;Description automatically generated"/>
          <p:cNvPicPr preferRelativeResize="0"/>
          <p:nvPr/>
        </p:nvPicPr>
        <p:blipFill rotWithShape="1">
          <a:blip>
            <a:alphaModFix/>
          </a:blip>
          <a:srcRect/>
          <a:stretch/>
        </p:blipFill>
        <p:spPr>
          <a:xfrm>
            <a:off x="4219251" y="2771572"/>
            <a:ext cx="669356" cy="446325"/>
          </a:xfrm>
          <a:prstGeom prst="rect">
            <a:avLst/>
          </a:prstGeom>
          <a:noFill/>
          <a:ln w="9525" cap="flat" cmpd="sng">
            <a:solidFill>
              <a:schemeClr val="lt1"/>
            </a:solidFill>
            <a:prstDash val="solid"/>
            <a:round/>
            <a:headEnd type="none" w="sm" len="sm"/>
            <a:tailEnd type="none" w="sm" len="sm"/>
          </a:ln>
        </p:spPr>
      </p:pic>
      <p:pic>
        <p:nvPicPr>
          <p:cNvPr id="195" name="Google Shape;195;p4" descr="Shape&#10;&#10;Description automatically generated"/>
          <p:cNvPicPr preferRelativeResize="0"/>
          <p:nvPr/>
        </p:nvPicPr>
        <p:blipFill rotWithShape="1">
          <a:blip>
            <a:alphaModFix/>
          </a:blip>
          <a:srcRect/>
          <a:stretch/>
        </p:blipFill>
        <p:spPr>
          <a:xfrm rot="10800000" flipH="1">
            <a:off x="2725509" y="3972298"/>
            <a:ext cx="703670" cy="464126"/>
          </a:xfrm>
          <a:prstGeom prst="rect">
            <a:avLst/>
          </a:prstGeom>
          <a:noFill/>
          <a:ln w="9525" cap="flat" cmpd="sng">
            <a:solidFill>
              <a:schemeClr val="lt1"/>
            </a:solidFill>
            <a:prstDash val="solid"/>
            <a:round/>
            <a:headEnd type="none" w="sm" len="sm"/>
            <a:tailEnd type="none" w="sm" len="sm"/>
          </a:ln>
        </p:spPr>
      </p:pic>
      <p:pic>
        <p:nvPicPr>
          <p:cNvPr id="196" name="Google Shape;196;p4" descr="Logo&#10;&#10;Description automatically generated"/>
          <p:cNvPicPr preferRelativeResize="0"/>
          <p:nvPr/>
        </p:nvPicPr>
        <p:blipFill rotWithShape="1">
          <a:blip>
            <a:alphaModFix/>
          </a:blip>
          <a:srcRect/>
          <a:stretch/>
        </p:blipFill>
        <p:spPr>
          <a:xfrm>
            <a:off x="4130566" y="5401297"/>
            <a:ext cx="669358" cy="446325"/>
          </a:xfrm>
          <a:prstGeom prst="rect">
            <a:avLst/>
          </a:prstGeom>
          <a:noFill/>
          <a:ln w="9525" cap="flat" cmpd="sng">
            <a:solidFill>
              <a:schemeClr val="lt1"/>
            </a:solidFill>
            <a:prstDash val="solid"/>
            <a:round/>
            <a:headEnd type="none" w="sm" len="sm"/>
            <a:tailEnd type="none" w="sm" len="sm"/>
          </a:ln>
        </p:spPr>
      </p:pic>
      <p:pic>
        <p:nvPicPr>
          <p:cNvPr id="197" name="Google Shape;197;p4" descr="Shape, rectangle&#10;&#10;Description automatically generated"/>
          <p:cNvPicPr preferRelativeResize="0"/>
          <p:nvPr/>
        </p:nvPicPr>
        <p:blipFill rotWithShape="1">
          <a:blip>
            <a:alphaModFix/>
          </a:blip>
          <a:srcRect/>
          <a:stretch/>
        </p:blipFill>
        <p:spPr>
          <a:xfrm>
            <a:off x="3461209" y="4679421"/>
            <a:ext cx="669357" cy="446325"/>
          </a:xfrm>
          <a:prstGeom prst="rect">
            <a:avLst/>
          </a:prstGeom>
          <a:noFill/>
          <a:ln w="9525" cap="flat" cmpd="sng">
            <a:solidFill>
              <a:schemeClr val="lt1"/>
            </a:solidFill>
            <a:prstDash val="solid"/>
            <a:round/>
            <a:headEnd type="none" w="sm" len="sm"/>
            <a:tailEnd type="none" w="sm" len="sm"/>
          </a:ln>
        </p:spPr>
      </p:pic>
      <p:pic>
        <p:nvPicPr>
          <p:cNvPr id="198" name="Google Shape;198;p4" descr="Background pattern&#10;&#10;Description automatically generated"/>
          <p:cNvPicPr preferRelativeResize="0"/>
          <p:nvPr/>
        </p:nvPicPr>
        <p:blipFill rotWithShape="1">
          <a:blip>
            <a:alphaModFix/>
          </a:blip>
          <a:srcRect t="22701"/>
          <a:stretch/>
        </p:blipFill>
        <p:spPr>
          <a:xfrm>
            <a:off x="3465720" y="3375150"/>
            <a:ext cx="664846" cy="446325"/>
          </a:xfrm>
          <a:prstGeom prst="rect">
            <a:avLst/>
          </a:prstGeom>
          <a:noFill/>
          <a:ln w="9525" cap="flat" cmpd="sng">
            <a:solidFill>
              <a:schemeClr val="lt1"/>
            </a:solidFill>
            <a:prstDash val="solid"/>
            <a:round/>
            <a:headEnd type="none" w="sm" len="sm"/>
            <a:tailEnd type="none" w="sm" len="sm"/>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
          <p:cNvSpPr txBox="1">
            <a:spLocks noGrp="1"/>
          </p:cNvSpPr>
          <p:nvPr>
            <p:ph type="title"/>
          </p:nvPr>
        </p:nvSpPr>
        <p:spPr>
          <a:xfrm>
            <a:off x="300686" y="208252"/>
            <a:ext cx="7477148" cy="1292044"/>
          </a:xfrm>
          <a:prstGeom prst="rect">
            <a:avLst/>
          </a:prstGeom>
          <a:solidFill>
            <a:schemeClr val="lt1"/>
          </a:solid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0070C0"/>
              </a:buClr>
              <a:buSzPts val="3600"/>
              <a:buFont typeface="Calibri"/>
              <a:buNone/>
            </a:pPr>
            <a:r>
              <a:rPr lang="en-BE" sz="3200" b="1">
                <a:solidFill>
                  <a:srgbClr val="0E4194"/>
                </a:solidFill>
                <a:latin typeface="Arial"/>
                <a:ea typeface="Arial"/>
                <a:cs typeface="Arial"/>
                <a:sym typeface="Arial"/>
              </a:rPr>
              <a:t>Activities of Social services Helpdesk </a:t>
            </a:r>
            <a:br>
              <a:rPr lang="en-BE" sz="3200" b="1">
                <a:solidFill>
                  <a:srgbClr val="0E4194"/>
                </a:solidFill>
                <a:latin typeface="Arial"/>
                <a:ea typeface="Arial"/>
                <a:cs typeface="Arial"/>
                <a:sym typeface="Arial"/>
              </a:rPr>
            </a:br>
            <a:r>
              <a:rPr lang="en-BE" sz="3200" b="1">
                <a:solidFill>
                  <a:srgbClr val="0E4194"/>
                </a:solidFill>
                <a:latin typeface="Arial"/>
                <a:ea typeface="Arial"/>
                <a:cs typeface="Arial"/>
                <a:sym typeface="Arial"/>
              </a:rPr>
              <a:t>on EU Funds</a:t>
            </a:r>
            <a:endParaRPr sz="3200" b="1">
              <a:latin typeface="Arial"/>
              <a:ea typeface="Arial"/>
              <a:cs typeface="Arial"/>
              <a:sym typeface="Arial"/>
            </a:endParaRPr>
          </a:p>
        </p:txBody>
      </p:sp>
      <p:grpSp>
        <p:nvGrpSpPr>
          <p:cNvPr id="204" name="Google Shape;204;p3"/>
          <p:cNvGrpSpPr/>
          <p:nvPr/>
        </p:nvGrpSpPr>
        <p:grpSpPr>
          <a:xfrm>
            <a:off x="7867135" y="0"/>
            <a:ext cx="4324865" cy="2641149"/>
            <a:chOff x="6867015" y="-1"/>
            <a:chExt cx="5324985" cy="3251912"/>
          </a:xfrm>
        </p:grpSpPr>
        <p:sp>
          <p:nvSpPr>
            <p:cNvPr id="205" name="Google Shape;205;p3"/>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6" name="Google Shape;206;p3"/>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7" name="Google Shape;207;p3"/>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8" name="Google Shape;208;p3"/>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209" name="Google Shape;209;p3"/>
          <p:cNvGrpSpPr/>
          <p:nvPr/>
        </p:nvGrpSpPr>
        <p:grpSpPr>
          <a:xfrm rot="-5400000">
            <a:off x="-456262" y="3657954"/>
            <a:ext cx="3655725" cy="2743201"/>
            <a:chOff x="-305" y="-1"/>
            <a:chExt cx="3832880" cy="2876136"/>
          </a:xfrm>
        </p:grpSpPr>
        <p:sp>
          <p:nvSpPr>
            <p:cNvPr id="210" name="Google Shape;210;p3"/>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1" name="Google Shape;211;p3"/>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2" name="Google Shape;212;p3"/>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3" name="Google Shape;213;p3"/>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214" name="Google Shape;214;p3" descr="HELPDESK logo."/>
          <p:cNvPicPr preferRelativeResize="0"/>
          <p:nvPr/>
        </p:nvPicPr>
        <p:blipFill rotWithShape="1">
          <a:blip>
            <a:alphaModFix/>
          </a:blip>
          <a:srcRect/>
          <a:stretch/>
        </p:blipFill>
        <p:spPr>
          <a:xfrm>
            <a:off x="9592056" y="130423"/>
            <a:ext cx="2341490" cy="966858"/>
          </a:xfrm>
          <a:prstGeom prst="rect">
            <a:avLst/>
          </a:prstGeom>
          <a:noFill/>
          <a:ln>
            <a:noFill/>
          </a:ln>
        </p:spPr>
      </p:pic>
      <p:pic>
        <p:nvPicPr>
          <p:cNvPr id="215" name="Google Shape;215;p3"/>
          <p:cNvPicPr preferRelativeResize="0"/>
          <p:nvPr/>
        </p:nvPicPr>
        <p:blipFill rotWithShape="1">
          <a:blip>
            <a:alphaModFix/>
          </a:blip>
          <a:srcRect/>
          <a:stretch/>
        </p:blipFill>
        <p:spPr>
          <a:xfrm>
            <a:off x="300686" y="5719665"/>
            <a:ext cx="1015419" cy="1028756"/>
          </a:xfrm>
          <a:prstGeom prst="rect">
            <a:avLst/>
          </a:prstGeom>
          <a:noFill/>
          <a:ln>
            <a:noFill/>
          </a:ln>
        </p:spPr>
      </p:pic>
      <p:sp>
        <p:nvSpPr>
          <p:cNvPr id="216" name="Google Shape;216;p3"/>
          <p:cNvSpPr txBox="1"/>
          <p:nvPr/>
        </p:nvSpPr>
        <p:spPr>
          <a:xfrm>
            <a:off x="2628721" y="2840538"/>
            <a:ext cx="3625500" cy="3595726"/>
          </a:xfrm>
          <a:prstGeom prst="rect">
            <a:avLst/>
          </a:prstGeom>
          <a:noFill/>
          <a:ln>
            <a:noFill/>
          </a:ln>
        </p:spPr>
        <p:txBody>
          <a:bodyPr spcFirstLastPara="1" wrap="square" lIns="91425" tIns="45700" rIns="91425" bIns="45700" anchor="t" anchorCtr="0">
            <a:normAutofit fontScale="92500" lnSpcReduction="10000"/>
          </a:bodyPr>
          <a:lstStyle/>
          <a:p>
            <a:pPr marL="0" marR="0" lvl="0" indent="0" algn="l" rtl="0">
              <a:lnSpc>
                <a:spcPct val="115000"/>
              </a:lnSpc>
              <a:spcBef>
                <a:spcPts val="0"/>
              </a:spcBef>
              <a:spcAft>
                <a:spcPts val="0"/>
              </a:spcAft>
              <a:buClr>
                <a:schemeClr val="accent1"/>
              </a:buClr>
              <a:buSzPct val="100000"/>
              <a:buFont typeface="Noto Sans Symbols"/>
              <a:buNone/>
            </a:pPr>
            <a:r>
              <a:rPr lang="en-BE" sz="1700" b="1" i="0" u="none" strike="noStrike" cap="none">
                <a:solidFill>
                  <a:srgbClr val="203585"/>
                </a:solidFill>
                <a:latin typeface="Arial"/>
                <a:ea typeface="Arial"/>
                <a:cs typeface="Arial"/>
                <a:sym typeface="Arial"/>
              </a:rPr>
              <a:t>Evidence Gathering</a:t>
            </a:r>
            <a:endParaRPr sz="1700" b="0" i="0" u="none" strike="noStrike" cap="none">
              <a:solidFill>
                <a:srgbClr val="202124"/>
              </a:solidFill>
              <a:latin typeface="Arial"/>
              <a:ea typeface="Arial"/>
              <a:cs typeface="Arial"/>
              <a:sym typeface="Arial"/>
            </a:endParaRPr>
          </a:p>
          <a:p>
            <a:pPr marL="742950" marR="0" lvl="1" indent="-285812" algn="l" rtl="0">
              <a:lnSpc>
                <a:spcPct val="115000"/>
              </a:lnSpc>
              <a:spcBef>
                <a:spcPts val="1200"/>
              </a:spcBef>
              <a:spcAft>
                <a:spcPts val="0"/>
              </a:spcAft>
              <a:buClr>
                <a:schemeClr val="accent1"/>
              </a:buClr>
              <a:buSzPct val="100000"/>
              <a:buFont typeface="Courier New"/>
              <a:buChar char="o"/>
            </a:pPr>
            <a:r>
              <a:rPr lang="en-BE" sz="1700" b="0" i="0" u="none" strike="noStrike" cap="none">
                <a:solidFill>
                  <a:schemeClr val="dk1"/>
                </a:solidFill>
                <a:latin typeface="Arial"/>
                <a:ea typeface="Arial"/>
                <a:cs typeface="Arial"/>
                <a:sym typeface="Arial"/>
              </a:rPr>
              <a:t>Survey</a:t>
            </a:r>
            <a:endParaRPr sz="1400" b="0" i="0" u="none" strike="noStrike" cap="none">
              <a:solidFill>
                <a:srgbClr val="000000"/>
              </a:solidFill>
              <a:latin typeface="Arial"/>
              <a:ea typeface="Arial"/>
              <a:cs typeface="Arial"/>
              <a:sym typeface="Arial"/>
            </a:endParaRPr>
          </a:p>
          <a:p>
            <a:pPr marL="742950" marR="0" lvl="1" indent="-285812" algn="l" rtl="0">
              <a:lnSpc>
                <a:spcPct val="115000"/>
              </a:lnSpc>
              <a:spcBef>
                <a:spcPts val="1200"/>
              </a:spcBef>
              <a:spcAft>
                <a:spcPts val="0"/>
              </a:spcAft>
              <a:buClr>
                <a:schemeClr val="accent1"/>
              </a:buClr>
              <a:buSzPct val="100000"/>
              <a:buFont typeface="Courier New"/>
              <a:buChar char="o"/>
            </a:pPr>
            <a:r>
              <a:rPr lang="en-BE" sz="1700" b="0" i="0" u="none" strike="noStrike" cap="none">
                <a:solidFill>
                  <a:schemeClr val="dk1"/>
                </a:solidFill>
                <a:latin typeface="Arial"/>
                <a:ea typeface="Arial"/>
                <a:cs typeface="Arial"/>
                <a:sym typeface="Arial"/>
              </a:rPr>
              <a:t>National Events</a:t>
            </a:r>
            <a:endParaRPr sz="1400" b="0" i="0" u="none" strike="noStrike" cap="none">
              <a:solidFill>
                <a:srgbClr val="000000"/>
              </a:solidFill>
              <a:latin typeface="Arial"/>
              <a:ea typeface="Arial"/>
              <a:cs typeface="Arial"/>
              <a:sym typeface="Arial"/>
            </a:endParaRPr>
          </a:p>
          <a:p>
            <a:pPr marL="742950" marR="0" lvl="1" indent="-285812" algn="l" rtl="0">
              <a:lnSpc>
                <a:spcPct val="115000"/>
              </a:lnSpc>
              <a:spcBef>
                <a:spcPts val="1200"/>
              </a:spcBef>
              <a:spcAft>
                <a:spcPts val="0"/>
              </a:spcAft>
              <a:buClr>
                <a:schemeClr val="accent1"/>
              </a:buClr>
              <a:buSzPct val="100000"/>
              <a:buFont typeface="Courier New"/>
              <a:buChar char="o"/>
            </a:pPr>
            <a:r>
              <a:rPr lang="en-BE" sz="1700" b="0" i="0" u="none" strike="noStrike" cap="none">
                <a:solidFill>
                  <a:schemeClr val="dk1"/>
                </a:solidFill>
                <a:latin typeface="Arial"/>
                <a:ea typeface="Arial"/>
                <a:cs typeface="Arial"/>
                <a:sym typeface="Arial"/>
              </a:rPr>
              <a:t>Desk Research</a:t>
            </a:r>
            <a:endParaRPr sz="1700" b="0" i="0" u="none" strike="noStrike" cap="none">
              <a:solidFill>
                <a:schemeClr val="dk1"/>
              </a:solidFill>
              <a:latin typeface="Arial"/>
              <a:ea typeface="Arial"/>
              <a:cs typeface="Arial"/>
              <a:sym typeface="Arial"/>
            </a:endParaRPr>
          </a:p>
          <a:p>
            <a:pPr marL="0" marR="0" lvl="0" indent="0" algn="l" rtl="0">
              <a:lnSpc>
                <a:spcPct val="115000"/>
              </a:lnSpc>
              <a:spcBef>
                <a:spcPts val="1200"/>
              </a:spcBef>
              <a:spcAft>
                <a:spcPts val="0"/>
              </a:spcAft>
              <a:buClr>
                <a:schemeClr val="accent1"/>
              </a:buClr>
              <a:buSzPct val="100000"/>
              <a:buFont typeface="Noto Sans Symbols"/>
              <a:buNone/>
            </a:pPr>
            <a:r>
              <a:rPr lang="en-BE" sz="1700" b="1" i="0" u="none" strike="noStrike" cap="none">
                <a:solidFill>
                  <a:srgbClr val="203585"/>
                </a:solidFill>
                <a:latin typeface="Arial"/>
                <a:ea typeface="Arial"/>
                <a:cs typeface="Arial"/>
                <a:sym typeface="Arial"/>
              </a:rPr>
              <a:t>Knowledge Sharing</a:t>
            </a:r>
            <a:endParaRPr sz="1700" b="1" i="0" u="none" strike="noStrike" cap="none">
              <a:solidFill>
                <a:srgbClr val="203585"/>
              </a:solidFill>
              <a:latin typeface="Arial"/>
              <a:ea typeface="Arial"/>
              <a:cs typeface="Arial"/>
              <a:sym typeface="Arial"/>
            </a:endParaRPr>
          </a:p>
          <a:p>
            <a:pPr marL="742950" marR="0" lvl="1" indent="-285812" algn="l" rtl="0">
              <a:lnSpc>
                <a:spcPct val="115000"/>
              </a:lnSpc>
              <a:spcBef>
                <a:spcPts val="1200"/>
              </a:spcBef>
              <a:spcAft>
                <a:spcPts val="0"/>
              </a:spcAft>
              <a:buClr>
                <a:schemeClr val="accent1"/>
              </a:buClr>
              <a:buSzPct val="100000"/>
              <a:buFont typeface="Courier New"/>
              <a:buChar char="o"/>
            </a:pPr>
            <a:r>
              <a:rPr lang="en-BE" sz="1700" b="0" i="0" u="none" strike="noStrike" cap="none">
                <a:solidFill>
                  <a:srgbClr val="202124"/>
                </a:solidFill>
                <a:latin typeface="Arial"/>
                <a:ea typeface="Arial"/>
                <a:cs typeface="Arial"/>
                <a:sym typeface="Arial"/>
              </a:rPr>
              <a:t>Helpdesk Website</a:t>
            </a:r>
            <a:endParaRPr sz="1700" b="0" i="0" u="none" strike="noStrike" cap="none">
              <a:solidFill>
                <a:srgbClr val="202124"/>
              </a:solidFill>
              <a:latin typeface="Arial"/>
              <a:ea typeface="Arial"/>
              <a:cs typeface="Arial"/>
              <a:sym typeface="Arial"/>
            </a:endParaRPr>
          </a:p>
          <a:p>
            <a:pPr marL="742950" marR="0" lvl="1" indent="-285812" algn="l" rtl="0">
              <a:lnSpc>
                <a:spcPct val="115000"/>
              </a:lnSpc>
              <a:spcBef>
                <a:spcPts val="1200"/>
              </a:spcBef>
              <a:spcAft>
                <a:spcPts val="0"/>
              </a:spcAft>
              <a:buClr>
                <a:schemeClr val="accent1"/>
              </a:buClr>
              <a:buSzPct val="100000"/>
              <a:buFont typeface="Courier New"/>
              <a:buChar char="o"/>
            </a:pPr>
            <a:r>
              <a:rPr lang="en-BE" sz="1700" b="0" i="0" u="none" strike="noStrike" cap="none">
                <a:solidFill>
                  <a:srgbClr val="202124"/>
                </a:solidFill>
                <a:latin typeface="Arial"/>
                <a:ea typeface="Arial"/>
                <a:cs typeface="Arial"/>
                <a:sym typeface="Arial"/>
              </a:rPr>
              <a:t>Helpdesk Platform</a:t>
            </a:r>
            <a:endParaRPr sz="1700" b="0" i="0" u="none" strike="noStrike" cap="none">
              <a:solidFill>
                <a:srgbClr val="202124"/>
              </a:solidFill>
              <a:latin typeface="Arial"/>
              <a:ea typeface="Arial"/>
              <a:cs typeface="Arial"/>
              <a:sym typeface="Arial"/>
            </a:endParaRPr>
          </a:p>
          <a:p>
            <a:pPr marL="742950" marR="0" lvl="1" indent="-285812" algn="l" rtl="0">
              <a:lnSpc>
                <a:spcPct val="115000"/>
              </a:lnSpc>
              <a:spcBef>
                <a:spcPts val="1200"/>
              </a:spcBef>
              <a:spcAft>
                <a:spcPts val="0"/>
              </a:spcAft>
              <a:buClr>
                <a:schemeClr val="accent1"/>
              </a:buClr>
              <a:buSzPct val="100000"/>
              <a:buFont typeface="Courier New"/>
              <a:buChar char="o"/>
            </a:pPr>
            <a:r>
              <a:rPr lang="en-BE" sz="1700" b="0" i="0" u="none" strike="noStrike" cap="none">
                <a:solidFill>
                  <a:srgbClr val="202124"/>
                </a:solidFill>
                <a:latin typeface="Arial"/>
                <a:ea typeface="Arial"/>
                <a:cs typeface="Arial"/>
                <a:sym typeface="Arial"/>
              </a:rPr>
              <a:t>Massive Open Online Course (MOOC)</a:t>
            </a:r>
            <a:endParaRPr sz="1700" b="0" i="0" u="none" strike="noStrike" cap="none">
              <a:solidFill>
                <a:srgbClr val="202124"/>
              </a:solidFill>
              <a:latin typeface="Arial"/>
              <a:ea typeface="Arial"/>
              <a:cs typeface="Arial"/>
              <a:sym typeface="Arial"/>
            </a:endParaRPr>
          </a:p>
          <a:p>
            <a:pPr marL="742950" marR="0" lvl="1" indent="-185928" algn="l" rtl="0">
              <a:lnSpc>
                <a:spcPct val="115000"/>
              </a:lnSpc>
              <a:spcBef>
                <a:spcPts val="1200"/>
              </a:spcBef>
              <a:spcAft>
                <a:spcPts val="0"/>
              </a:spcAft>
              <a:buClr>
                <a:schemeClr val="accent1"/>
              </a:buClr>
              <a:buSzPct val="100000"/>
              <a:buFont typeface="Courier New"/>
              <a:buNone/>
            </a:pPr>
            <a:endParaRPr sz="1700" b="0" i="0" u="none" strike="noStrike" cap="none">
              <a:solidFill>
                <a:srgbClr val="202124"/>
              </a:solidFill>
              <a:latin typeface="Arial"/>
              <a:ea typeface="Arial"/>
              <a:cs typeface="Arial"/>
              <a:sym typeface="Arial"/>
            </a:endParaRPr>
          </a:p>
        </p:txBody>
      </p:sp>
      <p:sp>
        <p:nvSpPr>
          <p:cNvPr id="217" name="Google Shape;217;p3"/>
          <p:cNvSpPr txBox="1"/>
          <p:nvPr/>
        </p:nvSpPr>
        <p:spPr>
          <a:xfrm>
            <a:off x="8411316" y="2782587"/>
            <a:ext cx="3236501" cy="353185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accent1"/>
              </a:buClr>
              <a:buSzPts val="1600"/>
              <a:buFont typeface="Noto Sans Symbols"/>
              <a:buNone/>
            </a:pPr>
            <a:r>
              <a:rPr lang="en-BE" sz="1600" b="1" i="0" u="none" strike="noStrike" cap="none">
                <a:solidFill>
                  <a:srgbClr val="203585"/>
                </a:solidFill>
                <a:latin typeface="Arial"/>
                <a:ea typeface="Arial"/>
                <a:cs typeface="Arial"/>
                <a:sym typeface="Arial"/>
              </a:rPr>
              <a:t>Facilitation Toolkit</a:t>
            </a:r>
            <a:endParaRPr sz="1600" b="1" i="0" u="none" strike="noStrike" cap="none">
              <a:solidFill>
                <a:srgbClr val="203585"/>
              </a:solidFill>
              <a:latin typeface="Arial"/>
              <a:ea typeface="Arial"/>
              <a:cs typeface="Arial"/>
              <a:sym typeface="Arial"/>
            </a:endParaRPr>
          </a:p>
          <a:p>
            <a:pPr marL="0" marR="0" lvl="0" indent="0" algn="ctr" rtl="0">
              <a:lnSpc>
                <a:spcPct val="115000"/>
              </a:lnSpc>
              <a:spcBef>
                <a:spcPts val="1200"/>
              </a:spcBef>
              <a:spcAft>
                <a:spcPts val="0"/>
              </a:spcAft>
              <a:buClr>
                <a:schemeClr val="accent1"/>
              </a:buClr>
              <a:buSzPts val="1600"/>
              <a:buFont typeface="Noto Sans Symbols"/>
              <a:buNone/>
            </a:pPr>
            <a:r>
              <a:rPr lang="en-BE" sz="1600" b="0" i="0" u="none" strike="noStrike" cap="none">
                <a:solidFill>
                  <a:schemeClr val="dk1"/>
                </a:solidFill>
                <a:latin typeface="Arial"/>
                <a:ea typeface="Arial"/>
                <a:cs typeface="Arial"/>
                <a:sym typeface="Arial"/>
              </a:rPr>
              <a:t>Result of Cross-Sectoral and Thematic Workshops</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1200"/>
              </a:spcBef>
              <a:spcAft>
                <a:spcPts val="0"/>
              </a:spcAft>
              <a:buClr>
                <a:schemeClr val="accent1"/>
              </a:buClr>
              <a:buSzPts val="1600"/>
              <a:buFont typeface="Noto Sans Symbols"/>
              <a:buNone/>
            </a:pPr>
            <a:r>
              <a:rPr lang="en-BE" sz="1600" b="1" i="0" u="none" strike="noStrike" cap="none">
                <a:solidFill>
                  <a:srgbClr val="203585"/>
                </a:solidFill>
                <a:latin typeface="Arial"/>
                <a:ea typeface="Arial"/>
                <a:cs typeface="Arial"/>
                <a:sym typeface="Arial"/>
              </a:rPr>
              <a:t>Technical Guidance</a:t>
            </a:r>
            <a:endParaRPr sz="1600" b="1" i="0" u="none" strike="noStrike" cap="none">
              <a:solidFill>
                <a:srgbClr val="203585"/>
              </a:solidFill>
              <a:latin typeface="Arial"/>
              <a:ea typeface="Arial"/>
              <a:cs typeface="Arial"/>
              <a:sym typeface="Arial"/>
            </a:endParaRPr>
          </a:p>
          <a:p>
            <a:pPr marL="0" marR="0" lvl="0" indent="0" algn="ctr" rtl="0">
              <a:lnSpc>
                <a:spcPct val="115000"/>
              </a:lnSpc>
              <a:spcBef>
                <a:spcPts val="1200"/>
              </a:spcBef>
              <a:spcAft>
                <a:spcPts val="0"/>
              </a:spcAft>
              <a:buClr>
                <a:schemeClr val="accent1"/>
              </a:buClr>
              <a:buSzPts val="1600"/>
              <a:buFont typeface="Noto Sans Symbols"/>
              <a:buNone/>
            </a:pPr>
            <a:r>
              <a:rPr lang="en-BE" sz="1600" b="0" i="0" u="none" strike="noStrike" cap="none">
                <a:solidFill>
                  <a:schemeClr val="dk1"/>
                </a:solidFill>
                <a:latin typeface="Arial"/>
                <a:ea typeface="Arial"/>
                <a:cs typeface="Arial"/>
                <a:sym typeface="Arial"/>
              </a:rPr>
              <a:t>Result of Cross-Sectoral and Thematic Workshops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1200"/>
              </a:spcBef>
              <a:spcAft>
                <a:spcPts val="0"/>
              </a:spcAft>
              <a:buClr>
                <a:schemeClr val="accent1"/>
              </a:buClr>
              <a:buSzPts val="1600"/>
              <a:buFont typeface="Noto Sans Symbols"/>
              <a:buNone/>
            </a:pPr>
            <a:r>
              <a:rPr lang="en-BE" sz="1600" b="1" i="0" u="none" strike="noStrike" cap="none">
                <a:solidFill>
                  <a:srgbClr val="203585"/>
                </a:solidFill>
                <a:latin typeface="Arial"/>
                <a:ea typeface="Arial"/>
                <a:cs typeface="Arial"/>
                <a:sym typeface="Arial"/>
              </a:rPr>
              <a:t>Booklet of Promising Practice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1200"/>
              </a:spcBef>
              <a:spcAft>
                <a:spcPts val="0"/>
              </a:spcAft>
              <a:buClr>
                <a:schemeClr val="accent1"/>
              </a:buClr>
              <a:buSzPts val="1600"/>
              <a:buFont typeface="Noto Sans Symbols"/>
              <a:buNone/>
            </a:pPr>
            <a:r>
              <a:rPr lang="en-BE" sz="1600" b="1" i="0" u="none" strike="noStrike" cap="none">
                <a:solidFill>
                  <a:srgbClr val="203585"/>
                </a:solidFill>
                <a:latin typeface="Arial"/>
                <a:ea typeface="Arial"/>
                <a:cs typeface="Arial"/>
                <a:sym typeface="Arial"/>
              </a:rPr>
              <a:t> </a:t>
            </a:r>
            <a:r>
              <a:rPr lang="en-BE" sz="1600" b="0" i="0" u="none" strike="noStrike" cap="none">
                <a:solidFill>
                  <a:schemeClr val="dk1"/>
                </a:solidFill>
                <a:latin typeface="Arial"/>
                <a:ea typeface="Arial"/>
                <a:cs typeface="Arial"/>
                <a:sym typeface="Arial"/>
              </a:rPr>
              <a:t>EU Funds for Social Services: Promising Practices and Inspiring Examples</a:t>
            </a:r>
            <a:endParaRPr sz="1600" b="0" i="0" u="none" strike="noStrike" cap="none">
              <a:solidFill>
                <a:schemeClr val="dk1"/>
              </a:solidFill>
              <a:latin typeface="Arial"/>
              <a:ea typeface="Arial"/>
              <a:cs typeface="Arial"/>
              <a:sym typeface="Arial"/>
            </a:endParaRPr>
          </a:p>
        </p:txBody>
      </p:sp>
      <p:grpSp>
        <p:nvGrpSpPr>
          <p:cNvPr id="218" name="Google Shape;218;p3"/>
          <p:cNvGrpSpPr/>
          <p:nvPr/>
        </p:nvGrpSpPr>
        <p:grpSpPr>
          <a:xfrm>
            <a:off x="5987934" y="2641149"/>
            <a:ext cx="2172138" cy="3531854"/>
            <a:chOff x="1443148" y="0"/>
            <a:chExt cx="2172138" cy="3531854"/>
          </a:xfrm>
        </p:grpSpPr>
        <p:sp>
          <p:nvSpPr>
            <p:cNvPr id="219" name="Google Shape;219;p3"/>
            <p:cNvSpPr/>
            <p:nvPr/>
          </p:nvSpPr>
          <p:spPr>
            <a:xfrm>
              <a:off x="1915310" y="0"/>
              <a:ext cx="1699976" cy="1700234"/>
            </a:xfrm>
            <a:custGeom>
              <a:avLst/>
              <a:gdLst/>
              <a:ahLst/>
              <a:cxnLst/>
              <a:rect l="l" t="t" r="r" b="b"/>
              <a:pathLst>
                <a:path w="120000" h="120000" extrusionOk="0">
                  <a:moveTo>
                    <a:pt x="8412" y="60000"/>
                  </a:moveTo>
                  <a:lnTo>
                    <a:pt x="8412" y="60000"/>
                  </a:lnTo>
                  <a:cubicBezTo>
                    <a:pt x="8412" y="32962"/>
                    <a:pt x="29287" y="10511"/>
                    <a:pt x="56253" y="8547"/>
                  </a:cubicBezTo>
                  <a:cubicBezTo>
                    <a:pt x="83219" y="6583"/>
                    <a:pt x="107126" y="25773"/>
                    <a:pt x="111044" y="52526"/>
                  </a:cubicBezTo>
                  <a:cubicBezTo>
                    <a:pt x="114961" y="79279"/>
                    <a:pt x="97559" y="104517"/>
                    <a:pt x="71162" y="110367"/>
                  </a:cubicBezTo>
                  <a:lnTo>
                    <a:pt x="70593" y="118429"/>
                  </a:lnTo>
                  <a:lnTo>
                    <a:pt x="56830" y="104890"/>
                  </a:lnTo>
                  <a:lnTo>
                    <a:pt x="72706" y="88508"/>
                  </a:lnTo>
                  <a:lnTo>
                    <a:pt x="72145" y="96445"/>
                  </a:lnTo>
                  <a:cubicBezTo>
                    <a:pt x="90761" y="90240"/>
                    <a:pt x="101708" y="70999"/>
                    <a:pt x="97532" y="51824"/>
                  </a:cubicBezTo>
                  <a:cubicBezTo>
                    <a:pt x="93356" y="32649"/>
                    <a:pt x="75399" y="19705"/>
                    <a:pt x="55889" y="21805"/>
                  </a:cubicBezTo>
                  <a:cubicBezTo>
                    <a:pt x="36379" y="23906"/>
                    <a:pt x="21588" y="40375"/>
                    <a:pt x="21588" y="60000"/>
                  </a:cubicBezTo>
                  <a:close/>
                </a:path>
              </a:pathLst>
            </a:custGeom>
            <a:gradFill>
              <a:gsLst>
                <a:gs pos="0">
                  <a:srgbClr val="2A4B86"/>
                </a:gs>
                <a:gs pos="48000">
                  <a:srgbClr val="4875C5"/>
                </a:gs>
                <a:gs pos="100000">
                  <a:srgbClr val="8DA9DB"/>
                </a:gs>
              </a:gsLst>
              <a:lin ang="16200000"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0" name="Google Shape;220;p3"/>
            <p:cNvSpPr/>
            <p:nvPr/>
          </p:nvSpPr>
          <p:spPr>
            <a:xfrm>
              <a:off x="2290893" y="558417"/>
              <a:ext cx="944644" cy="472209"/>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1" name="Google Shape;221;p3"/>
            <p:cNvSpPr txBox="1"/>
            <p:nvPr/>
          </p:nvSpPr>
          <p:spPr>
            <a:xfrm>
              <a:off x="2290893" y="558417"/>
              <a:ext cx="944644" cy="472209"/>
            </a:xfrm>
            <a:prstGeom prst="rect">
              <a:avLst/>
            </a:prstGeom>
            <a:noFill/>
            <a:ln>
              <a:noFill/>
            </a:ln>
          </p:spPr>
          <p:txBody>
            <a:bodyPr spcFirstLastPara="1" wrap="square" lIns="7600" tIns="7600" rIns="7600" bIns="7600" anchor="ctr" anchorCtr="0">
              <a:noAutofit/>
            </a:bodyPr>
            <a:lstStyle/>
            <a:p>
              <a:pPr marL="0" marR="0" lvl="0" indent="0" algn="ctr" rtl="0">
                <a:lnSpc>
                  <a:spcPct val="100000"/>
                </a:lnSpc>
                <a:spcBef>
                  <a:spcPts val="0"/>
                </a:spcBef>
                <a:spcAft>
                  <a:spcPts val="0"/>
                </a:spcAft>
                <a:buClr>
                  <a:schemeClr val="dk1"/>
                </a:buClr>
                <a:buSzPts val="1200"/>
                <a:buFont typeface="Arial"/>
                <a:buNone/>
              </a:pPr>
              <a:r>
                <a:rPr lang="en-BE" sz="1200" b="1" i="0" u="none" strike="noStrike" cap="none">
                  <a:solidFill>
                    <a:schemeClr val="dk1"/>
                  </a:solidFill>
                  <a:latin typeface="Arial"/>
                  <a:ea typeface="Arial"/>
                  <a:cs typeface="Arial"/>
                  <a:sym typeface="Arial"/>
                </a:rPr>
                <a:t>Knowledge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200"/>
                <a:buFont typeface="Arial"/>
                <a:buNone/>
              </a:pPr>
              <a:r>
                <a:rPr lang="en-BE" sz="1200" b="1" i="0" u="none" strike="noStrike" cap="none">
                  <a:solidFill>
                    <a:schemeClr val="dk1"/>
                  </a:solidFill>
                  <a:latin typeface="Arial"/>
                  <a:ea typeface="Arial"/>
                  <a:cs typeface="Arial"/>
                  <a:sym typeface="Arial"/>
                </a:rPr>
                <a:t>&amp;</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200"/>
                <a:buFont typeface="Arial"/>
                <a:buNone/>
              </a:pPr>
              <a:r>
                <a:rPr lang="en-BE" sz="1200" b="1" i="0" u="none" strike="noStrike" cap="none">
                  <a:solidFill>
                    <a:schemeClr val="dk1"/>
                  </a:solidFill>
                  <a:latin typeface="Arial"/>
                  <a:ea typeface="Arial"/>
                  <a:cs typeface="Arial"/>
                  <a:sym typeface="Arial"/>
                </a:rPr>
                <a:t>Experience</a:t>
              </a:r>
              <a:endParaRPr sz="1200" b="1" i="0" u="none" strike="noStrike" cap="none">
                <a:solidFill>
                  <a:schemeClr val="dk1"/>
                </a:solidFill>
                <a:latin typeface="Arial"/>
                <a:ea typeface="Arial"/>
                <a:cs typeface="Arial"/>
                <a:sym typeface="Arial"/>
              </a:endParaRPr>
            </a:p>
          </p:txBody>
        </p:sp>
        <p:sp>
          <p:nvSpPr>
            <p:cNvPr id="222" name="Google Shape;222;p3"/>
            <p:cNvSpPr/>
            <p:nvPr/>
          </p:nvSpPr>
          <p:spPr>
            <a:xfrm>
              <a:off x="1443148" y="976911"/>
              <a:ext cx="1699976" cy="1700234"/>
            </a:xfrm>
            <a:custGeom>
              <a:avLst/>
              <a:gdLst/>
              <a:ahLst/>
              <a:cxnLst/>
              <a:rect l="l" t="t" r="r" b="b"/>
              <a:pathLst>
                <a:path w="120000" h="120000" extrusionOk="0">
                  <a:moveTo>
                    <a:pt x="96481" y="23524"/>
                  </a:moveTo>
                  <a:lnTo>
                    <a:pt x="87165" y="32840"/>
                  </a:lnTo>
                  <a:lnTo>
                    <a:pt x="87165" y="32840"/>
                  </a:lnTo>
                  <a:cubicBezTo>
                    <a:pt x="75945" y="21617"/>
                    <a:pt x="58981" y="18448"/>
                    <a:pt x="44467" y="24866"/>
                  </a:cubicBezTo>
                  <a:cubicBezTo>
                    <a:pt x="29954" y="31283"/>
                    <a:pt x="20881" y="45964"/>
                    <a:pt x="21631" y="61816"/>
                  </a:cubicBezTo>
                  <a:cubicBezTo>
                    <a:pt x="22381" y="77668"/>
                    <a:pt x="32801" y="91427"/>
                    <a:pt x="47855" y="96445"/>
                  </a:cubicBezTo>
                  <a:lnTo>
                    <a:pt x="47294" y="88508"/>
                  </a:lnTo>
                  <a:lnTo>
                    <a:pt x="63170" y="104890"/>
                  </a:lnTo>
                  <a:lnTo>
                    <a:pt x="49407" y="118429"/>
                  </a:lnTo>
                  <a:lnTo>
                    <a:pt x="48838" y="110367"/>
                  </a:lnTo>
                  <a:lnTo>
                    <a:pt x="48838" y="110367"/>
                  </a:lnTo>
                  <a:cubicBezTo>
                    <a:pt x="27395" y="105615"/>
                    <a:pt x="11311" y="87806"/>
                    <a:pt x="8761" y="65990"/>
                  </a:cubicBezTo>
                  <a:cubicBezTo>
                    <a:pt x="6211" y="44174"/>
                    <a:pt x="17753" y="23136"/>
                    <a:pt x="37522" y="13566"/>
                  </a:cubicBezTo>
                  <a:cubicBezTo>
                    <a:pt x="57291" y="3995"/>
                    <a:pt x="80952" y="7992"/>
                    <a:pt x="96481" y="23524"/>
                  </a:cubicBezTo>
                  <a:close/>
                </a:path>
              </a:pathLst>
            </a:custGeom>
            <a:gradFill>
              <a:gsLst>
                <a:gs pos="0">
                  <a:srgbClr val="2A4B86"/>
                </a:gs>
                <a:gs pos="48000">
                  <a:srgbClr val="4875C5"/>
                </a:gs>
                <a:gs pos="100000">
                  <a:srgbClr val="8DA9DB"/>
                </a:gs>
              </a:gsLst>
              <a:lin ang="16200000"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3"/>
            <p:cNvSpPr/>
            <p:nvPr/>
          </p:nvSpPr>
          <p:spPr>
            <a:xfrm>
              <a:off x="1706547" y="1553451"/>
              <a:ext cx="1220017" cy="472209"/>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p3"/>
            <p:cNvSpPr txBox="1"/>
            <p:nvPr/>
          </p:nvSpPr>
          <p:spPr>
            <a:xfrm>
              <a:off x="1706547" y="1553451"/>
              <a:ext cx="1220017" cy="4722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200"/>
                <a:buFont typeface="Arial"/>
                <a:buNone/>
              </a:pPr>
              <a:r>
                <a:rPr lang="en-BE" sz="1200" b="1" i="0" u="none" strike="noStrike" cap="none">
                  <a:solidFill>
                    <a:schemeClr val="dk1"/>
                  </a:solidFill>
                  <a:latin typeface="Arial"/>
                  <a:ea typeface="Arial"/>
                  <a:cs typeface="Arial"/>
                  <a:sym typeface="Arial"/>
                </a:rPr>
                <a:t>Knowledge</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1200"/>
                <a:buFont typeface="Arial"/>
                <a:buNone/>
              </a:pPr>
              <a:r>
                <a:rPr lang="en-BE" sz="1200" b="1" i="0" u="none" strike="noStrike" cap="none">
                  <a:solidFill>
                    <a:schemeClr val="dk1"/>
                  </a:solidFill>
                  <a:latin typeface="Arial"/>
                  <a:ea typeface="Arial"/>
                  <a:cs typeface="Arial"/>
                  <a:sym typeface="Arial"/>
                </a:rPr>
                <a:t>Sharing &amp;</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1200"/>
                <a:buFont typeface="Arial"/>
                <a:buNone/>
              </a:pPr>
              <a:r>
                <a:rPr lang="en-BE" sz="1200" b="1" i="0" u="none" strike="noStrike" cap="none">
                  <a:solidFill>
                    <a:schemeClr val="dk1"/>
                  </a:solidFill>
                  <a:latin typeface="Arial"/>
                  <a:ea typeface="Arial"/>
                  <a:cs typeface="Arial"/>
                  <a:sym typeface="Arial"/>
                </a:rPr>
                <a:t>Useful tools</a:t>
              </a:r>
              <a:endParaRPr sz="1200" b="1" i="0" u="none" strike="noStrike" cap="none">
                <a:solidFill>
                  <a:schemeClr val="dk1"/>
                </a:solidFill>
                <a:latin typeface="Arial"/>
                <a:ea typeface="Arial"/>
                <a:cs typeface="Arial"/>
                <a:sym typeface="Arial"/>
              </a:endParaRPr>
            </a:p>
          </p:txBody>
        </p:sp>
        <p:sp>
          <p:nvSpPr>
            <p:cNvPr id="225" name="Google Shape;225;p3"/>
            <p:cNvSpPr/>
            <p:nvPr/>
          </p:nvSpPr>
          <p:spPr>
            <a:xfrm>
              <a:off x="2035796" y="2070726"/>
              <a:ext cx="1460543" cy="1461128"/>
            </a:xfrm>
            <a:prstGeom prst="blockArc">
              <a:avLst>
                <a:gd name="adj1" fmla="val 13500000"/>
                <a:gd name="adj2" fmla="val 10800000"/>
                <a:gd name="adj3" fmla="val 12740"/>
              </a:avLst>
            </a:prstGeom>
            <a:gradFill>
              <a:gsLst>
                <a:gs pos="0">
                  <a:srgbClr val="2A4B86"/>
                </a:gs>
                <a:gs pos="48000">
                  <a:srgbClr val="4875C5"/>
                </a:gs>
                <a:gs pos="100000">
                  <a:srgbClr val="8DA9DB"/>
                </a:gs>
              </a:gsLst>
              <a:lin ang="16200000"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6" name="Google Shape;226;p3"/>
            <p:cNvSpPr/>
            <p:nvPr/>
          </p:nvSpPr>
          <p:spPr>
            <a:xfrm>
              <a:off x="2269833" y="2580373"/>
              <a:ext cx="944644" cy="472209"/>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7" name="Google Shape;227;p3"/>
            <p:cNvSpPr txBox="1"/>
            <p:nvPr/>
          </p:nvSpPr>
          <p:spPr>
            <a:xfrm>
              <a:off x="2269833" y="2580373"/>
              <a:ext cx="944644" cy="472209"/>
            </a:xfrm>
            <a:prstGeom prst="rect">
              <a:avLst/>
            </a:prstGeom>
            <a:noFill/>
            <a:ln>
              <a:noFill/>
            </a:ln>
          </p:spPr>
          <p:txBody>
            <a:bodyPr spcFirstLastPara="1" wrap="square" lIns="10150" tIns="10150" rIns="10150" bIns="10150" anchor="ctr" anchorCtr="0">
              <a:noAutofit/>
            </a:bodyPr>
            <a:lstStyle/>
            <a:p>
              <a:pPr marL="0" marR="0" lvl="0" indent="0" algn="ctr" rtl="0">
                <a:lnSpc>
                  <a:spcPct val="90000"/>
                </a:lnSpc>
                <a:spcBef>
                  <a:spcPts val="0"/>
                </a:spcBef>
                <a:spcAft>
                  <a:spcPts val="0"/>
                </a:spcAft>
                <a:buClr>
                  <a:srgbClr val="0E4194"/>
                </a:buClr>
                <a:buSzPts val="1600"/>
                <a:buFont typeface="Arial"/>
                <a:buNone/>
              </a:pPr>
              <a:r>
                <a:rPr lang="en-BE" sz="1600" b="1" i="0" u="none" strike="noStrike" cap="none">
                  <a:solidFill>
                    <a:srgbClr val="0E4194"/>
                  </a:solidFill>
                  <a:latin typeface="Arial"/>
                  <a:ea typeface="Arial"/>
                  <a:cs typeface="Arial"/>
                  <a:sym typeface="Arial"/>
                </a:rPr>
                <a:t>EU Helpdesk</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grpSp>
        <p:nvGrpSpPr>
          <p:cNvPr id="137" name="Google Shape;137;g2c18ed96584_0_0"/>
          <p:cNvGrpSpPr/>
          <p:nvPr/>
        </p:nvGrpSpPr>
        <p:grpSpPr>
          <a:xfrm>
            <a:off x="7867248" y="0"/>
            <a:ext cx="4324953" cy="2641203"/>
            <a:chOff x="6867015" y="-1"/>
            <a:chExt cx="5324985" cy="3251912"/>
          </a:xfrm>
        </p:grpSpPr>
        <p:sp>
          <p:nvSpPr>
            <p:cNvPr id="138" name="Google Shape;138;g2c18ed96584_0_0"/>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9" name="Google Shape;139;g2c18ed96584_0_0"/>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0" name="Google Shape;140;g2c18ed96584_0_0"/>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1" name="Google Shape;141;g2c18ed96584_0_0"/>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42" name="Google Shape;142;g2c18ed96584_0_0"/>
          <p:cNvSpPr txBox="1">
            <a:spLocks noGrp="1"/>
          </p:cNvSpPr>
          <p:nvPr>
            <p:ph type="body" idx="1"/>
          </p:nvPr>
        </p:nvSpPr>
        <p:spPr>
          <a:xfrm>
            <a:off x="3266707" y="2393374"/>
            <a:ext cx="7827300" cy="2641200"/>
          </a:xfrm>
          <a:prstGeom prst="rect">
            <a:avLst/>
          </a:prstGeom>
          <a:noFill/>
          <a:ln>
            <a:noFill/>
          </a:ln>
        </p:spPr>
        <p:txBody>
          <a:bodyPr spcFirstLastPara="1" wrap="square" lIns="91425" tIns="45700" rIns="91425" bIns="45700" anchor="t" anchorCtr="0">
            <a:noAutofit/>
          </a:bodyPr>
          <a:lstStyle/>
          <a:p>
            <a:pPr marL="0" lvl="0" indent="0" algn="just" rtl="0">
              <a:lnSpc>
                <a:spcPct val="150000"/>
              </a:lnSpc>
              <a:spcBef>
                <a:spcPts val="1000"/>
              </a:spcBef>
              <a:spcAft>
                <a:spcPts val="0"/>
              </a:spcAft>
              <a:buClr>
                <a:srgbClr val="3A3838"/>
              </a:buClr>
              <a:buSzPts val="2000"/>
              <a:buNone/>
            </a:pPr>
            <a:r>
              <a:rPr lang="en-BE" sz="2000" b="1" dirty="0">
                <a:solidFill>
                  <a:srgbClr val="0E4194"/>
                </a:solidFill>
              </a:rPr>
              <a:t>Why ?</a:t>
            </a:r>
            <a:endParaRPr sz="2000" dirty="0">
              <a:solidFill>
                <a:schemeClr val="dk1"/>
              </a:solidFill>
              <a:latin typeface="Arial"/>
              <a:ea typeface="Arial"/>
              <a:cs typeface="Arial"/>
              <a:sym typeface="Arial"/>
            </a:endParaRPr>
          </a:p>
          <a:p>
            <a:pPr marL="285750" lvl="0" indent="-285750" algn="just" rtl="0">
              <a:lnSpc>
                <a:spcPct val="150000"/>
              </a:lnSpc>
              <a:spcBef>
                <a:spcPts val="1000"/>
              </a:spcBef>
              <a:spcAft>
                <a:spcPts val="0"/>
              </a:spcAft>
              <a:buClr>
                <a:srgbClr val="3A3838"/>
              </a:buClr>
              <a:buSzPts val="2000"/>
              <a:buChar char="•"/>
            </a:pPr>
            <a:r>
              <a:rPr lang="fr-BE" sz="2000" dirty="0">
                <a:solidFill>
                  <a:srgbClr val="3A3838"/>
                </a:solidFill>
              </a:rPr>
              <a:t>National </a:t>
            </a:r>
            <a:r>
              <a:rPr lang="fr-BE" sz="2000" dirty="0" err="1">
                <a:solidFill>
                  <a:srgbClr val="3A3838"/>
                </a:solidFill>
              </a:rPr>
              <a:t>needs</a:t>
            </a:r>
            <a:r>
              <a:rPr lang="fr-BE" sz="2000" dirty="0">
                <a:solidFill>
                  <a:srgbClr val="3A3838"/>
                </a:solidFill>
              </a:rPr>
              <a:t> from the </a:t>
            </a:r>
            <a:r>
              <a:rPr lang="fr-BE" sz="2000" dirty="0" err="1">
                <a:solidFill>
                  <a:srgbClr val="3A3838"/>
                </a:solidFill>
              </a:rPr>
              <a:t>evidence</a:t>
            </a:r>
            <a:r>
              <a:rPr lang="fr-BE" sz="2000" dirty="0">
                <a:solidFill>
                  <a:srgbClr val="3A3838"/>
                </a:solidFill>
              </a:rPr>
              <a:t> </a:t>
            </a:r>
            <a:r>
              <a:rPr lang="fr-BE" sz="2000" dirty="0" err="1">
                <a:solidFill>
                  <a:srgbClr val="3A3838"/>
                </a:solidFill>
              </a:rPr>
              <a:t>gathering</a:t>
            </a:r>
            <a:r>
              <a:rPr lang="fr-BE" sz="2000" dirty="0">
                <a:solidFill>
                  <a:srgbClr val="3A3838"/>
                </a:solidFill>
              </a:rPr>
              <a:t> </a:t>
            </a:r>
            <a:r>
              <a:rPr lang="fr-BE" sz="2000" dirty="0" err="1">
                <a:solidFill>
                  <a:srgbClr val="3A3838"/>
                </a:solidFill>
              </a:rPr>
              <a:t>event</a:t>
            </a:r>
            <a:r>
              <a:rPr lang="fr-BE" sz="2000" dirty="0">
                <a:solidFill>
                  <a:srgbClr val="3A3838"/>
                </a:solidFill>
              </a:rPr>
              <a:t>:</a:t>
            </a:r>
            <a:endParaRPr sz="2000" dirty="0"/>
          </a:p>
          <a:p>
            <a:pPr marL="914400" lvl="0" indent="-355600" algn="just" rtl="0">
              <a:lnSpc>
                <a:spcPct val="150000"/>
              </a:lnSpc>
              <a:spcBef>
                <a:spcPts val="1000"/>
              </a:spcBef>
              <a:spcAft>
                <a:spcPts val="0"/>
              </a:spcAft>
              <a:buSzPts val="2000"/>
              <a:buChar char="❖"/>
            </a:pPr>
            <a:r>
              <a:rPr lang="en-BE" sz="2000" dirty="0"/>
              <a:t>chronic </a:t>
            </a:r>
            <a:r>
              <a:rPr lang="en-BE" sz="2000" dirty="0">
                <a:solidFill>
                  <a:schemeClr val="accent1"/>
                </a:solidFill>
              </a:rPr>
              <a:t>underfunding</a:t>
            </a:r>
            <a:endParaRPr sz="2000" dirty="0">
              <a:solidFill>
                <a:schemeClr val="accent1"/>
              </a:solidFill>
            </a:endParaRPr>
          </a:p>
          <a:p>
            <a:pPr marL="914400" lvl="0" indent="-355600" algn="just" rtl="0">
              <a:lnSpc>
                <a:spcPct val="150000"/>
              </a:lnSpc>
              <a:spcBef>
                <a:spcPts val="0"/>
              </a:spcBef>
              <a:spcAft>
                <a:spcPts val="0"/>
              </a:spcAft>
              <a:buSzPts val="2000"/>
              <a:buChar char="❖"/>
            </a:pPr>
            <a:r>
              <a:rPr lang="en-BE" sz="2000" dirty="0"/>
              <a:t>staff </a:t>
            </a:r>
            <a:r>
              <a:rPr lang="en-BE" sz="2000" dirty="0">
                <a:solidFill>
                  <a:schemeClr val="accent1"/>
                </a:solidFill>
              </a:rPr>
              <a:t>shortages</a:t>
            </a:r>
            <a:endParaRPr sz="2000" dirty="0">
              <a:solidFill>
                <a:schemeClr val="accent1"/>
              </a:solidFill>
            </a:endParaRPr>
          </a:p>
          <a:p>
            <a:pPr marL="914400" lvl="0" indent="-355600" algn="just" rtl="0">
              <a:lnSpc>
                <a:spcPct val="150000"/>
              </a:lnSpc>
              <a:spcBef>
                <a:spcPts val="0"/>
              </a:spcBef>
              <a:spcAft>
                <a:spcPts val="0"/>
              </a:spcAft>
              <a:buSzPts val="2000"/>
              <a:buChar char="❖"/>
            </a:pPr>
            <a:r>
              <a:rPr lang="en-BE" sz="2000" dirty="0"/>
              <a:t>challenges in transitioning to </a:t>
            </a:r>
            <a:r>
              <a:rPr lang="en-BE" sz="2000" dirty="0">
                <a:solidFill>
                  <a:schemeClr val="accent1"/>
                </a:solidFill>
              </a:rPr>
              <a:t>community-based</a:t>
            </a:r>
            <a:r>
              <a:rPr lang="en-BE" sz="2000" dirty="0"/>
              <a:t> and </a:t>
            </a:r>
            <a:r>
              <a:rPr lang="en-BE" sz="2000" dirty="0">
                <a:solidFill>
                  <a:schemeClr val="accent1"/>
                </a:solidFill>
              </a:rPr>
              <a:t>person-centred</a:t>
            </a:r>
            <a:r>
              <a:rPr lang="en-BE" sz="2000" dirty="0"/>
              <a:t> forms of services.</a:t>
            </a:r>
            <a:endParaRPr sz="2000" dirty="0"/>
          </a:p>
        </p:txBody>
      </p:sp>
      <p:grpSp>
        <p:nvGrpSpPr>
          <p:cNvPr id="143" name="Google Shape;143;g2c18ed96584_0_0"/>
          <p:cNvGrpSpPr/>
          <p:nvPr/>
        </p:nvGrpSpPr>
        <p:grpSpPr>
          <a:xfrm rot="-5400000">
            <a:off x="-456271" y="3657887"/>
            <a:ext cx="3655801" cy="2743259"/>
            <a:chOff x="-305" y="-1"/>
            <a:chExt cx="3832880" cy="2876136"/>
          </a:xfrm>
        </p:grpSpPr>
        <p:sp>
          <p:nvSpPr>
            <p:cNvPr id="144" name="Google Shape;144;g2c18ed96584_0_0"/>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5" name="Google Shape;145;g2c18ed96584_0_0"/>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g2c18ed96584_0_0"/>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g2c18ed96584_0_0"/>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148" name="Google Shape;148;g2c18ed96584_0_0" descr="HELPDESK logo."/>
          <p:cNvPicPr preferRelativeResize="0"/>
          <p:nvPr/>
        </p:nvPicPr>
        <p:blipFill rotWithShape="1">
          <a:blip r:embed="rId3">
            <a:alphaModFix/>
          </a:blip>
          <a:srcRect/>
          <a:stretch/>
        </p:blipFill>
        <p:spPr>
          <a:xfrm>
            <a:off x="9592056" y="130423"/>
            <a:ext cx="2341489" cy="966859"/>
          </a:xfrm>
          <a:prstGeom prst="rect">
            <a:avLst/>
          </a:prstGeom>
          <a:noFill/>
          <a:ln>
            <a:noFill/>
          </a:ln>
        </p:spPr>
      </p:pic>
      <p:pic>
        <p:nvPicPr>
          <p:cNvPr id="149" name="Google Shape;149;g2c18ed96584_0_0"/>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150" name="Google Shape;150;g2c18ed96584_0_0"/>
          <p:cNvSpPr txBox="1"/>
          <p:nvPr/>
        </p:nvSpPr>
        <p:spPr>
          <a:xfrm>
            <a:off x="258454" y="163795"/>
            <a:ext cx="7407900" cy="1528800"/>
          </a:xfrm>
          <a:prstGeom prst="rect">
            <a:avLst/>
          </a:prstGeom>
          <a:noFill/>
          <a:ln>
            <a:noFill/>
          </a:ln>
        </p:spPr>
        <p:txBody>
          <a:bodyPr spcFirstLastPara="1" wrap="square" lIns="91425" tIns="45700" rIns="91425" bIns="45700" anchor="ctr" anchorCtr="0">
            <a:normAutofit/>
          </a:bodyPr>
          <a:lstStyle/>
          <a:p>
            <a:pPr marL="0" marR="0" lvl="0" indent="0" algn="l" rtl="0">
              <a:lnSpc>
                <a:spcPct val="100000"/>
              </a:lnSpc>
              <a:spcBef>
                <a:spcPts val="0"/>
              </a:spcBef>
              <a:spcAft>
                <a:spcPts val="0"/>
              </a:spcAft>
              <a:buClr>
                <a:srgbClr val="0070C0"/>
              </a:buClr>
              <a:buSzPts val="3600"/>
              <a:buFont typeface="Calibri"/>
              <a:buNone/>
            </a:pPr>
            <a:r>
              <a:rPr lang="en-BE" sz="3800" b="1" i="0" u="none" strike="noStrike" cap="none">
                <a:solidFill>
                  <a:srgbClr val="0E4194"/>
                </a:solidFill>
                <a:latin typeface="Arial"/>
                <a:ea typeface="Arial"/>
                <a:cs typeface="Arial"/>
                <a:sym typeface="Arial"/>
              </a:rPr>
              <a:t>Social services Helpdesk on EU Funds</a:t>
            </a:r>
            <a:endParaRPr sz="3800" b="1" i="0" u="none" strike="noStrike" cap="none">
              <a:solidFill>
                <a:srgbClr val="0E4194"/>
              </a:solidFill>
              <a:latin typeface="Arial"/>
              <a:ea typeface="Arial"/>
              <a:cs typeface="Arial"/>
              <a:sym typeface="Arial"/>
            </a:endParaRPr>
          </a:p>
        </p:txBody>
      </p:sp>
      <p:pic>
        <p:nvPicPr>
          <p:cNvPr id="151" name="Google Shape;151;g2c18ed96584_0_0" descr="Social network with solid fill"/>
          <p:cNvPicPr preferRelativeResize="0"/>
          <p:nvPr/>
        </p:nvPicPr>
        <p:blipFill rotWithShape="1">
          <a:blip r:embed="rId5">
            <a:alphaModFix/>
          </a:blip>
          <a:srcRect/>
          <a:stretch/>
        </p:blipFill>
        <p:spPr>
          <a:xfrm>
            <a:off x="2071287" y="2393384"/>
            <a:ext cx="1025728" cy="1025728"/>
          </a:xfrm>
          <a:prstGeom prst="rect">
            <a:avLst/>
          </a:prstGeom>
          <a:noFill/>
          <a:ln>
            <a:noFill/>
          </a:ln>
        </p:spPr>
      </p:pic>
    </p:spTree>
    <p:extLst>
      <p:ext uri="{BB962C8B-B14F-4D97-AF65-F5344CB8AC3E}">
        <p14:creationId xmlns:p14="http://schemas.microsoft.com/office/powerpoint/2010/main" val="2697867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grpSp>
        <p:nvGrpSpPr>
          <p:cNvPr id="387" name="Google Shape;387;p10"/>
          <p:cNvGrpSpPr/>
          <p:nvPr/>
        </p:nvGrpSpPr>
        <p:grpSpPr>
          <a:xfrm>
            <a:off x="7867135" y="0"/>
            <a:ext cx="4324865" cy="2641149"/>
            <a:chOff x="6867015" y="-1"/>
            <a:chExt cx="5324985" cy="3251912"/>
          </a:xfrm>
        </p:grpSpPr>
        <p:sp>
          <p:nvSpPr>
            <p:cNvPr id="388" name="Google Shape;388;p10"/>
            <p:cNvSpPr/>
            <p:nvPr/>
          </p:nvSpPr>
          <p:spPr>
            <a:xfrm>
              <a:off x="6867015" y="-1"/>
              <a:ext cx="5324985" cy="3251912"/>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89" name="Google Shape;389;p10"/>
            <p:cNvSpPr/>
            <p:nvPr/>
          </p:nvSpPr>
          <p:spPr>
            <a:xfrm>
              <a:off x="6916467" y="-1"/>
              <a:ext cx="5275533" cy="2980757"/>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90" name="Google Shape;390;p10"/>
            <p:cNvSpPr/>
            <p:nvPr/>
          </p:nvSpPr>
          <p:spPr>
            <a:xfrm>
              <a:off x="6921214" y="-1"/>
              <a:ext cx="5270786" cy="2927775"/>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91" name="Google Shape;391;p10"/>
            <p:cNvSpPr/>
            <p:nvPr/>
          </p:nvSpPr>
          <p:spPr>
            <a:xfrm>
              <a:off x="6921214" y="-1"/>
              <a:ext cx="5270786" cy="2927775"/>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grpSp>
        <p:nvGrpSpPr>
          <p:cNvPr id="392" name="Google Shape;392;p10"/>
          <p:cNvGrpSpPr/>
          <p:nvPr/>
        </p:nvGrpSpPr>
        <p:grpSpPr>
          <a:xfrm rot="-5400000">
            <a:off x="-456262" y="3657954"/>
            <a:ext cx="3655725" cy="2743201"/>
            <a:chOff x="-305" y="-1"/>
            <a:chExt cx="3832880" cy="2876136"/>
          </a:xfrm>
        </p:grpSpPr>
        <p:sp>
          <p:nvSpPr>
            <p:cNvPr id="393" name="Google Shape;393;p10"/>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94" name="Google Shape;394;p10"/>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95" name="Google Shape;395;p10"/>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96" name="Google Shape;396;p10"/>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0E4194"/>
                </a:gs>
                <a:gs pos="50000">
                  <a:srgbClr val="A9BEE4"/>
                </a:gs>
                <a:gs pos="85000">
                  <a:srgbClr val="FFFBC5"/>
                </a:gs>
                <a:gs pos="100000">
                  <a:srgbClr val="FFFBC5"/>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397" name="Google Shape;397;p10" descr="HELPDESK logo."/>
          <p:cNvPicPr preferRelativeResize="0"/>
          <p:nvPr/>
        </p:nvPicPr>
        <p:blipFill rotWithShape="1">
          <a:blip r:embed="rId3">
            <a:alphaModFix/>
          </a:blip>
          <a:srcRect/>
          <a:stretch/>
        </p:blipFill>
        <p:spPr>
          <a:xfrm>
            <a:off x="9312137" y="109579"/>
            <a:ext cx="2341490" cy="966858"/>
          </a:xfrm>
          <a:prstGeom prst="rect">
            <a:avLst/>
          </a:prstGeom>
          <a:noFill/>
          <a:ln>
            <a:noFill/>
          </a:ln>
        </p:spPr>
      </p:pic>
      <p:pic>
        <p:nvPicPr>
          <p:cNvPr id="398" name="Google Shape;398;p10"/>
          <p:cNvPicPr preferRelativeResize="0"/>
          <p:nvPr/>
        </p:nvPicPr>
        <p:blipFill rotWithShape="1">
          <a:blip r:embed="rId4">
            <a:alphaModFix/>
          </a:blip>
          <a:srcRect/>
          <a:stretch/>
        </p:blipFill>
        <p:spPr>
          <a:xfrm>
            <a:off x="300686" y="5719665"/>
            <a:ext cx="1015419" cy="1028756"/>
          </a:xfrm>
          <a:prstGeom prst="rect">
            <a:avLst/>
          </a:prstGeom>
          <a:noFill/>
          <a:ln>
            <a:noFill/>
          </a:ln>
        </p:spPr>
      </p:pic>
      <p:sp>
        <p:nvSpPr>
          <p:cNvPr id="399" name="Google Shape;399;p10"/>
          <p:cNvSpPr txBox="1"/>
          <p:nvPr/>
        </p:nvSpPr>
        <p:spPr>
          <a:xfrm>
            <a:off x="3797886" y="1098108"/>
            <a:ext cx="4324865" cy="213904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BE" sz="1800" b="1" i="0" u="none" strike="noStrike" cap="none">
                <a:solidFill>
                  <a:srgbClr val="0E4194"/>
                </a:solidFill>
                <a:latin typeface="Arial"/>
                <a:ea typeface="Arial"/>
                <a:cs typeface="Arial"/>
                <a:sym typeface="Arial"/>
              </a:rPr>
              <a:t>Cross-Sectoral &amp; Sectoral Workshops</a:t>
            </a:r>
            <a:endParaRPr sz="1800" b="1" i="0" u="none" strike="noStrike" cap="none">
              <a:solidFill>
                <a:srgbClr val="0E4194"/>
              </a:solidFill>
              <a:latin typeface="Arial"/>
              <a:ea typeface="Arial"/>
              <a:cs typeface="Arial"/>
              <a:sym typeface="Arial"/>
            </a:endParaRPr>
          </a:p>
          <a:p>
            <a:pPr marL="342900" marR="0" lvl="0" indent="-34290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Child care &amp; Child poverty</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Persons with Disabilities</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Elderly Care</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Housing &amp; Homelessness</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Work Integration</a:t>
            </a:r>
            <a:endParaRPr sz="1800" b="0" i="0" u="none" strike="noStrike" cap="none">
              <a:solidFill>
                <a:schemeClr val="dk1"/>
              </a:solidFill>
              <a:latin typeface="Arial"/>
              <a:ea typeface="Arial"/>
              <a:cs typeface="Arial"/>
              <a:sym typeface="Arial"/>
            </a:endParaRPr>
          </a:p>
        </p:txBody>
      </p:sp>
      <p:sp>
        <p:nvSpPr>
          <p:cNvPr id="400" name="Google Shape;400;p10"/>
          <p:cNvSpPr txBox="1"/>
          <p:nvPr/>
        </p:nvSpPr>
        <p:spPr>
          <a:xfrm>
            <a:off x="2762975" y="4158794"/>
            <a:ext cx="8890652" cy="2349361"/>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800"/>
              <a:buFont typeface="Arial"/>
              <a:buNone/>
            </a:pPr>
            <a:r>
              <a:rPr lang="en-BE" sz="1800" b="1" i="0" u="none" strike="noStrike" cap="none">
                <a:solidFill>
                  <a:srgbClr val="203585"/>
                </a:solidFill>
                <a:latin typeface="Arial"/>
                <a:ea typeface="Arial"/>
                <a:cs typeface="Arial"/>
                <a:sym typeface="Arial"/>
              </a:rPr>
              <a:t>Technical Guidance on effective interventions in Social Services: </a:t>
            </a:r>
            <a:endParaRPr sz="1400" b="0" i="0" u="none" strike="noStrike" cap="none">
              <a:solidFill>
                <a:srgbClr val="000000"/>
              </a:solidFill>
              <a:latin typeface="Arial"/>
              <a:ea typeface="Arial"/>
              <a:cs typeface="Arial"/>
              <a:sym typeface="Arial"/>
            </a:endParaRPr>
          </a:p>
          <a:p>
            <a:pPr marL="285750" marR="0" lvl="0" indent="-285750" algn="l" rtl="0">
              <a:lnSpc>
                <a:spcPct val="15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Practical tools &amp; steps to enhance the effectiveness of ESF+ and ERDF utilization on a cross-sectoral basis promoting social innovation (for MAs &amp; Social Services)</a:t>
            </a:r>
            <a:endParaRPr sz="1400" b="0" i="0" u="none" strike="noStrike" cap="none">
              <a:solidFill>
                <a:srgbClr val="000000"/>
              </a:solidFill>
              <a:latin typeface="Arial"/>
              <a:ea typeface="Arial"/>
              <a:cs typeface="Arial"/>
              <a:sym typeface="Arial"/>
            </a:endParaRPr>
          </a:p>
          <a:p>
            <a:pPr marL="285750" marR="0" lvl="0" indent="-285750" algn="l" rtl="0">
              <a:lnSpc>
                <a:spcPct val="15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Policy Recommendations &amp; Advice (for MAs &amp; Social Services)</a:t>
            </a:r>
            <a:endParaRPr sz="1400" b="0" i="0" u="none" strike="noStrike" cap="none">
              <a:solidFill>
                <a:srgbClr val="000000"/>
              </a:solidFill>
              <a:latin typeface="Arial"/>
              <a:ea typeface="Arial"/>
              <a:cs typeface="Arial"/>
              <a:sym typeface="Arial"/>
            </a:endParaRPr>
          </a:p>
          <a:p>
            <a:pPr marL="285750" marR="0" lvl="0" indent="-285750" algn="l" rtl="0">
              <a:lnSpc>
                <a:spcPct val="150000"/>
              </a:lnSpc>
              <a:spcBef>
                <a:spcPts val="600"/>
              </a:spcBef>
              <a:spcAft>
                <a:spcPts val="0"/>
              </a:spcAft>
              <a:buClr>
                <a:schemeClr val="dk1"/>
              </a:buClr>
              <a:buSzPts val="1800"/>
              <a:buFont typeface="Noto Sans Symbols"/>
              <a:buChar char="✔"/>
            </a:pPr>
            <a:r>
              <a:rPr lang="en-BE" sz="1800" b="0" i="0" u="none" strike="noStrike" cap="none">
                <a:solidFill>
                  <a:schemeClr val="dk1"/>
                </a:solidFill>
                <a:latin typeface="Arial"/>
                <a:ea typeface="Arial"/>
                <a:cs typeface="Arial"/>
                <a:sym typeface="Arial"/>
              </a:rPr>
              <a:t>Sectoral Diagnostic</a:t>
            </a:r>
            <a:endParaRPr sz="1400" b="0" i="0" u="none" strike="noStrike" cap="none">
              <a:solidFill>
                <a:srgbClr val="000000"/>
              </a:solidFill>
              <a:latin typeface="Arial"/>
              <a:ea typeface="Arial"/>
              <a:cs typeface="Arial"/>
              <a:sym typeface="Arial"/>
            </a:endParaRPr>
          </a:p>
        </p:txBody>
      </p:sp>
      <p:sp>
        <p:nvSpPr>
          <p:cNvPr id="401" name="Google Shape;401;p10"/>
          <p:cNvSpPr/>
          <p:nvPr/>
        </p:nvSpPr>
        <p:spPr>
          <a:xfrm rot="5400000">
            <a:off x="5476627" y="3422818"/>
            <a:ext cx="665190" cy="573556"/>
          </a:xfrm>
          <a:prstGeom prst="rightArrow">
            <a:avLst>
              <a:gd name="adj1" fmla="val 50000"/>
              <a:gd name="adj2" fmla="val 50000"/>
            </a:avLst>
          </a:prstGeom>
          <a:solidFill>
            <a:srgbClr val="0E4194"/>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2" name="Google Shape;402;p10"/>
          <p:cNvSpPr txBox="1"/>
          <p:nvPr/>
        </p:nvSpPr>
        <p:spPr>
          <a:xfrm>
            <a:off x="208120" y="150638"/>
            <a:ext cx="7914631" cy="867511"/>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600"/>
              </a:spcBef>
              <a:spcAft>
                <a:spcPts val="0"/>
              </a:spcAft>
              <a:buClr>
                <a:srgbClr val="203585"/>
              </a:buClr>
              <a:buSzPts val="3200"/>
              <a:buFont typeface="Arial"/>
              <a:buNone/>
            </a:pPr>
            <a:r>
              <a:rPr lang="en-BE" sz="3200" b="1" i="0" u="none" strike="noStrike" cap="none">
                <a:solidFill>
                  <a:srgbClr val="203585"/>
                </a:solidFill>
                <a:latin typeface="Arial"/>
                <a:ea typeface="Arial"/>
                <a:cs typeface="Arial"/>
                <a:sym typeface="Arial"/>
              </a:rPr>
              <a:t>Technical Guidance</a:t>
            </a:r>
            <a:endParaRPr sz="3200" b="1" i="0" u="none" strike="noStrike" cap="none">
              <a:solidFill>
                <a:srgbClr val="203585"/>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1459</Words>
  <Application>Microsoft Office PowerPoint</Application>
  <PresentationFormat>Widescreen</PresentationFormat>
  <Paragraphs>191</Paragraphs>
  <Slides>28</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Courier New</vt:lpstr>
      <vt:lpstr>Noto Sans Symbols</vt:lpstr>
      <vt:lpstr>Office Theme</vt:lpstr>
      <vt:lpstr>PowerPoint Presentation</vt:lpstr>
      <vt:lpstr>PowerPoint Presentation</vt:lpstr>
      <vt:lpstr>  This presentation is not: -&gt;  A training on project management  But is: -&gt; A short presentation on the outcomes of the project, in a concise and adapted way -&gt; Open discussions on the matter   </vt:lpstr>
      <vt:lpstr>PowerPoint Presentation</vt:lpstr>
      <vt:lpstr>PowerPoint Presentation</vt:lpstr>
      <vt:lpstr>Countries involved</vt:lpstr>
      <vt:lpstr>Activities of Social services Helpdesk  on EU Funds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Who are we?  - ENSIE is the European Network of Social Integration Enterprises, established in 2001  - It gathers 31 national, regional and local networks ​in 21 countries across the EU + Azerbaïjan, Moldova, Serbia and Ukraine.​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Eleni Kefallinou</dc:creator>
  <cp:lastModifiedBy>Baptiste Vasseur</cp:lastModifiedBy>
  <cp:revision>3</cp:revision>
  <dcterms:created xsi:type="dcterms:W3CDTF">2022-11-25T13:05:42Z</dcterms:created>
  <dcterms:modified xsi:type="dcterms:W3CDTF">2024-03-25T16:59:27Z</dcterms:modified>
</cp:coreProperties>
</file>